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8" r:id="rId14"/>
    <p:sldId id="268" r:id="rId15"/>
    <p:sldId id="269" r:id="rId16"/>
    <p:sldId id="270" r:id="rId17"/>
    <p:sldId id="271" r:id="rId18"/>
    <p:sldId id="272" r:id="rId19"/>
    <p:sldId id="273" r:id="rId20"/>
    <p:sldId id="279" r:id="rId21"/>
    <p:sldId id="282" r:id="rId22"/>
    <p:sldId id="274" r:id="rId23"/>
    <p:sldId id="276" r:id="rId24"/>
    <p:sldId id="275" r:id="rId25"/>
    <p:sldId id="281" r:id="rId26"/>
    <p:sldId id="280" r:id="rId27"/>
    <p:sldId id="277" r:id="rId28"/>
  </p:sldIdLst>
  <p:sldSz cx="9144000" cy="6858000" type="screen4x3"/>
  <p:notesSz cx="67976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0" roundtripDataSignature="AMtx7mgskwKr06r5FCKqela0jQL+SnmSJ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2D637F4-7230-4540-9EDE-45F4B356721E}">
  <a:tblStyle styleId="{92D637F4-7230-4540-9EDE-45F4B356721E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127518CD-C6A1-4983-AB48-B7B3171A9823}" styleName="Table_1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>
          <a:left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lastCol>
    <a:firstCol>
      <a:tcTxStyle b="on" i="off"/>
      <a:tcStyle>
        <a:tcBdr>
          <a:left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firstCol>
    <a:lastRow>
      <a:tcTxStyle b="on" i="off"/>
      <a:tcStyle>
        <a:tcBdr>
          <a:left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left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4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6FE94D2-EAA9-4EF5-B430-91609CB1ABD1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F2EF"/>
          </a:solidFill>
        </a:fill>
      </a:tcStyle>
    </a:wholeTbl>
    <a:band1H>
      <a:tcTxStyle b="off" i="off"/>
      <a:tcStyle>
        <a:tcBdr/>
        <a:fill>
          <a:solidFill>
            <a:srgbClr val="CBE4DF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BE4DF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6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6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318" autoAdjust="0"/>
  </p:normalViewPr>
  <p:slideViewPr>
    <p:cSldViewPr snapToGrid="0">
      <p:cViewPr varScale="1">
        <p:scale>
          <a:sx n="92" d="100"/>
          <a:sy n="92" d="100"/>
        </p:scale>
        <p:origin x="1186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customschemas.google.com/relationships/presentationmetadata" Target="meta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6065" cy="497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5" tIns="45707" rIns="91415" bIns="45707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092" y="0"/>
            <a:ext cx="2946065" cy="497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5" tIns="45707" rIns="91415" bIns="45707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160" y="4714576"/>
            <a:ext cx="5439355" cy="446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5" tIns="45707" rIns="91415" bIns="45707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7611"/>
            <a:ext cx="2946065" cy="497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5" tIns="45707" rIns="91415" bIns="45707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092" y="9427611"/>
            <a:ext cx="2946065" cy="497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5" tIns="45707" rIns="91415" bIns="45707" anchor="b" anchorCtr="0">
            <a:noAutofit/>
          </a:bodyPr>
          <a:lstStyle/>
          <a:p>
            <a:pPr algn="r">
              <a:buSzPts val="1200"/>
            </a:pPr>
            <a:fld id="{00000000-1234-1234-1234-123412341234}" type="slidenum">
              <a:rPr lang="en-US" altLang="zh-TW" sz="1200" smtClean="0">
                <a:solidFill>
                  <a:schemeClr val="dk1"/>
                </a:solidFill>
              </a:rPr>
              <a:pPr algn="r">
                <a:buSzPts val="1200"/>
              </a:pPr>
              <a:t>‹#›</a:t>
            </a:fld>
            <a:endParaRPr lang="en-US" sz="1200">
              <a:solidFill>
                <a:schemeClr val="dk1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79160" y="4714576"/>
            <a:ext cx="5439355" cy="446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5" tIns="45707" rIns="91415" bIns="45707" anchor="t" anchorCtr="0">
            <a:noAutofit/>
          </a:bodyPr>
          <a:lstStyle/>
          <a:p>
            <a:pPr marL="0" indent="0">
              <a:spcBef>
                <a:spcPts val="347"/>
              </a:spcBef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79160" y="4714576"/>
            <a:ext cx="5439355" cy="446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5" tIns="45707" rIns="91415" bIns="45707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2" name="Google Shape;102;p3:notes"/>
          <p:cNvSpPr txBox="1">
            <a:spLocks noGrp="1"/>
          </p:cNvSpPr>
          <p:nvPr>
            <p:ph type="body" idx="1"/>
          </p:nvPr>
        </p:nvSpPr>
        <p:spPr>
          <a:xfrm>
            <a:off x="679160" y="4714576"/>
            <a:ext cx="5439355" cy="446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5" tIns="45707" rIns="91415" bIns="45707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13" name="Google Shape;113;p4:notes"/>
          <p:cNvSpPr txBox="1">
            <a:spLocks noGrp="1"/>
          </p:cNvSpPr>
          <p:nvPr>
            <p:ph type="body" idx="1"/>
          </p:nvPr>
        </p:nvSpPr>
        <p:spPr>
          <a:xfrm>
            <a:off x="679160" y="4714576"/>
            <a:ext cx="5439355" cy="446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5" tIns="45707" rIns="91415" bIns="45707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zh-TW"/>
              <a:t>學生憑學生證刷卡入館(晶片感應)</a:t>
            </a:r>
            <a:endParaRPr/>
          </a:p>
          <a:p>
            <a:pPr marL="0" indent="0">
              <a:spcBef>
                <a:spcPts val="347"/>
              </a:spcBef>
            </a:pPr>
            <a:r>
              <a:rPr lang="zh-TW"/>
              <a:t>如忘記攜帶學生證，可使用身分證「刷條碼」入館</a:t>
            </a:r>
            <a:endParaRPr/>
          </a:p>
        </p:txBody>
      </p:sp>
      <p:sp>
        <p:nvSpPr>
          <p:cNvPr id="114" name="Google Shape;114;p4:notes"/>
          <p:cNvSpPr txBox="1">
            <a:spLocks noGrp="1"/>
          </p:cNvSpPr>
          <p:nvPr>
            <p:ph type="sldNum" idx="12"/>
          </p:nvPr>
        </p:nvSpPr>
        <p:spPr>
          <a:xfrm>
            <a:off x="3850092" y="9427611"/>
            <a:ext cx="2946065" cy="497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5" tIns="45707" rIns="91415" bIns="45707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n-US" altLang="zh-TW"/>
              <a:pPr algn="r">
                <a:buSzPts val="1400"/>
              </a:pPr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0:notes"/>
          <p:cNvSpPr txBox="1">
            <a:spLocks noGrp="1"/>
          </p:cNvSpPr>
          <p:nvPr>
            <p:ph type="body" idx="1"/>
          </p:nvPr>
        </p:nvSpPr>
        <p:spPr>
          <a:xfrm>
            <a:off x="679160" y="4714576"/>
            <a:ext cx="5439355" cy="4468142"/>
          </a:xfrm>
          <a:prstGeom prst="rect">
            <a:avLst/>
          </a:prstGeom>
        </p:spPr>
        <p:txBody>
          <a:bodyPr spcFirstLastPara="1" wrap="square" lIns="91415" tIns="45707" rIns="91415" bIns="45707" anchor="t" anchorCtr="0">
            <a:noAutofit/>
          </a:bodyPr>
          <a:lstStyle/>
          <a:p>
            <a:pPr marL="0" indent="0">
              <a:spcBef>
                <a:spcPts val="347"/>
              </a:spcBef>
            </a:pPr>
            <a:endParaRPr dirty="0"/>
          </a:p>
        </p:txBody>
      </p:sp>
      <p:sp>
        <p:nvSpPr>
          <p:cNvPr id="135" name="Google Shape;135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6:notes"/>
          <p:cNvSpPr txBox="1">
            <a:spLocks noGrp="1"/>
          </p:cNvSpPr>
          <p:nvPr>
            <p:ph type="body" idx="1"/>
          </p:nvPr>
        </p:nvSpPr>
        <p:spPr>
          <a:xfrm>
            <a:off x="679160" y="4714576"/>
            <a:ext cx="5439355" cy="446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5" tIns="45707" rIns="91415" bIns="45707" anchor="t" anchorCtr="0">
            <a:noAutofit/>
          </a:bodyPr>
          <a:lstStyle/>
          <a:p>
            <a:pPr marL="0" indent="0" defTabSz="882213">
              <a:spcBef>
                <a:spcPts val="347"/>
              </a:spcBef>
            </a:pPr>
            <a:r>
              <a:rPr lang="zh-TW" altLang="en-US" b="1" dirty="0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我可以借幾本書</a:t>
            </a:r>
            <a:r>
              <a:rPr lang="en-US" altLang="zh-TW" b="1" dirty="0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?</a:t>
            </a:r>
            <a:r>
              <a:rPr lang="zh-TW" altLang="en-US" b="1" dirty="0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我的書可以借多久</a:t>
            </a:r>
            <a:r>
              <a:rPr lang="en-US" altLang="zh-TW" b="1" dirty="0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?</a:t>
            </a:r>
            <a:endParaRPr lang="zh-TW" altLang="en-US" dirty="0"/>
          </a:p>
          <a:p>
            <a:pPr marL="0" indent="0" defTabSz="882213">
              <a:spcBef>
                <a:spcPts val="347"/>
              </a:spcBef>
            </a:pPr>
            <a:endParaRPr lang="zh-TW" altLang="en-US" dirty="0"/>
          </a:p>
          <a:p>
            <a:pPr marL="0" indent="0">
              <a:spcBef>
                <a:spcPts val="347"/>
              </a:spcBef>
            </a:pPr>
            <a:endParaRPr dirty="0"/>
          </a:p>
        </p:txBody>
      </p:sp>
      <p:sp>
        <p:nvSpPr>
          <p:cNvPr id="142" name="Google Shape;14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87" name="Google Shape;187;p11:notes"/>
          <p:cNvSpPr txBox="1">
            <a:spLocks noGrp="1"/>
          </p:cNvSpPr>
          <p:nvPr>
            <p:ph type="body" idx="1"/>
          </p:nvPr>
        </p:nvSpPr>
        <p:spPr>
          <a:xfrm>
            <a:off x="679160" y="4714576"/>
            <a:ext cx="5439355" cy="446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5" tIns="45707" rIns="91415" bIns="45707" anchor="t" anchorCtr="0">
            <a:noAutofit/>
          </a:bodyPr>
          <a:lstStyle/>
          <a:p>
            <a:pPr marL="441107" indent="-330830">
              <a:spcBef>
                <a:spcPts val="347"/>
              </a:spcBef>
              <a:buSzPts val="1800"/>
              <a:buChar char="•"/>
            </a:pPr>
            <a:r>
              <a:rPr lang="zh-TW" altLang="en-US" b="1" dirty="0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如何找到我要的書</a:t>
            </a:r>
            <a:r>
              <a:rPr lang="en-US" altLang="zh-TW" b="1" dirty="0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?</a:t>
            </a:r>
            <a:endParaRPr lang="zh-TW" altLang="en-US" b="1" dirty="0">
              <a:solidFill>
                <a:srgbClr val="C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88" name="Google Shape;188;p11:notes"/>
          <p:cNvSpPr txBox="1">
            <a:spLocks noGrp="1"/>
          </p:cNvSpPr>
          <p:nvPr>
            <p:ph type="sldNum" idx="12"/>
          </p:nvPr>
        </p:nvSpPr>
        <p:spPr>
          <a:xfrm>
            <a:off x="3850092" y="9427611"/>
            <a:ext cx="2946065" cy="497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5" tIns="45707" rIns="91415" bIns="45707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n-US" altLang="zh-TW"/>
              <a:pPr algn="r">
                <a:buSzPts val="1400"/>
              </a:pPr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5:notes"/>
          <p:cNvSpPr txBox="1">
            <a:spLocks noGrp="1"/>
          </p:cNvSpPr>
          <p:nvPr>
            <p:ph type="body" idx="1"/>
          </p:nvPr>
        </p:nvSpPr>
        <p:spPr>
          <a:xfrm>
            <a:off x="679160" y="4714576"/>
            <a:ext cx="5439355" cy="4468142"/>
          </a:xfrm>
          <a:prstGeom prst="rect">
            <a:avLst/>
          </a:prstGeom>
        </p:spPr>
        <p:txBody>
          <a:bodyPr spcFirstLastPara="1" wrap="square" lIns="91415" tIns="45707" rIns="91415" bIns="45707" anchor="t" anchorCtr="0">
            <a:noAutofit/>
          </a:bodyPr>
          <a:lstStyle/>
          <a:p>
            <a:pPr marL="0" indent="0" defTabSz="882213">
              <a:spcBef>
                <a:spcPts val="347"/>
              </a:spcBef>
            </a:pPr>
            <a:r>
              <a:rPr lang="zh-TW" altLang="en-US" b="1" dirty="0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如何找到我要的書</a:t>
            </a:r>
            <a:r>
              <a:rPr lang="en-US" altLang="zh-TW" b="1" dirty="0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?</a:t>
            </a:r>
            <a:endParaRPr lang="zh-TW" altLang="en-US" b="1" dirty="0">
              <a:solidFill>
                <a:srgbClr val="C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indent="0">
              <a:spcBef>
                <a:spcPts val="347"/>
              </a:spcBef>
            </a:pPr>
            <a:endParaRPr dirty="0"/>
          </a:p>
        </p:txBody>
      </p:sp>
      <p:sp>
        <p:nvSpPr>
          <p:cNvPr id="198" name="Google Shape;198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66:notes"/>
          <p:cNvSpPr txBox="1">
            <a:spLocks noGrp="1"/>
          </p:cNvSpPr>
          <p:nvPr>
            <p:ph type="body" idx="1"/>
          </p:nvPr>
        </p:nvSpPr>
        <p:spPr>
          <a:xfrm>
            <a:off x="679160" y="4714576"/>
            <a:ext cx="5439355" cy="4468142"/>
          </a:xfrm>
          <a:prstGeom prst="rect">
            <a:avLst/>
          </a:prstGeom>
        </p:spPr>
        <p:txBody>
          <a:bodyPr spcFirstLastPara="1" wrap="square" lIns="91415" tIns="45707" rIns="91415" bIns="45707" anchor="t" anchorCtr="0">
            <a:noAutofit/>
          </a:bodyPr>
          <a:lstStyle/>
          <a:p>
            <a:pPr marL="0" indent="0">
              <a:spcBef>
                <a:spcPts val="347"/>
              </a:spcBef>
            </a:pPr>
            <a:endParaRPr/>
          </a:p>
        </p:txBody>
      </p:sp>
      <p:sp>
        <p:nvSpPr>
          <p:cNvPr id="208" name="Google Shape;208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67:notes"/>
          <p:cNvSpPr txBox="1">
            <a:spLocks noGrp="1"/>
          </p:cNvSpPr>
          <p:nvPr>
            <p:ph type="body" idx="1"/>
          </p:nvPr>
        </p:nvSpPr>
        <p:spPr>
          <a:xfrm>
            <a:off x="679160" y="4714576"/>
            <a:ext cx="5439355" cy="4468142"/>
          </a:xfrm>
          <a:prstGeom prst="rect">
            <a:avLst/>
          </a:prstGeom>
        </p:spPr>
        <p:txBody>
          <a:bodyPr spcFirstLastPara="1" wrap="square" lIns="91415" tIns="45707" rIns="91415" bIns="45707" anchor="t" anchorCtr="0">
            <a:noAutofit/>
          </a:bodyPr>
          <a:lstStyle/>
          <a:p>
            <a:pPr marL="0" indent="0">
              <a:spcBef>
                <a:spcPts val="347"/>
              </a:spcBef>
            </a:pPr>
            <a:endParaRPr/>
          </a:p>
        </p:txBody>
      </p:sp>
      <p:sp>
        <p:nvSpPr>
          <p:cNvPr id="215" name="Google Shape;215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22" name="Google Shape;222;p68:notes"/>
          <p:cNvSpPr txBox="1">
            <a:spLocks noGrp="1"/>
          </p:cNvSpPr>
          <p:nvPr>
            <p:ph type="body" idx="1"/>
          </p:nvPr>
        </p:nvSpPr>
        <p:spPr>
          <a:xfrm>
            <a:off x="679160" y="4714576"/>
            <a:ext cx="5439355" cy="446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5" tIns="45707" rIns="91415" bIns="45707" anchor="t" anchorCtr="0">
            <a:noAutofit/>
          </a:bodyPr>
          <a:lstStyle/>
          <a:p>
            <a:pPr marL="110277" indent="0">
              <a:spcBef>
                <a:spcPts val="347"/>
              </a:spcBef>
              <a:buSzPts val="1800"/>
            </a:pPr>
            <a:r>
              <a:rPr lang="zh-TW" altLang="en-US" b="1" dirty="0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想知道自己目前的借書狀況</a:t>
            </a:r>
          </a:p>
        </p:txBody>
      </p:sp>
      <p:sp>
        <p:nvSpPr>
          <p:cNvPr id="223" name="Google Shape;223;p68:notes"/>
          <p:cNvSpPr txBox="1">
            <a:spLocks noGrp="1"/>
          </p:cNvSpPr>
          <p:nvPr>
            <p:ph type="sldNum" idx="12"/>
          </p:nvPr>
        </p:nvSpPr>
        <p:spPr>
          <a:xfrm>
            <a:off x="3850092" y="9427611"/>
            <a:ext cx="2946065" cy="497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5" tIns="45707" rIns="91415" bIns="45707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n-US" altLang="zh-TW"/>
              <a:pPr algn="r">
                <a:buSzPts val="1400"/>
              </a:pPr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2:notes"/>
          <p:cNvSpPr txBox="1">
            <a:spLocks noGrp="1"/>
          </p:cNvSpPr>
          <p:nvPr>
            <p:ph type="body" idx="1"/>
          </p:nvPr>
        </p:nvSpPr>
        <p:spPr>
          <a:xfrm>
            <a:off x="679160" y="4714576"/>
            <a:ext cx="5439355" cy="446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5" tIns="45707" rIns="91415" bIns="45707" anchor="t" anchorCtr="0">
            <a:noAutofit/>
          </a:bodyPr>
          <a:lstStyle/>
          <a:p>
            <a:pPr marL="0" indent="0" defTabSz="882213">
              <a:spcBef>
                <a:spcPts val="347"/>
              </a:spcBef>
            </a:pPr>
            <a:r>
              <a:rPr lang="zh-TW" altLang="en-US" b="1" dirty="0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想知道自己目前的借書狀況</a:t>
            </a:r>
          </a:p>
          <a:p>
            <a:pPr marL="0" indent="0">
              <a:spcBef>
                <a:spcPts val="347"/>
              </a:spcBef>
            </a:pPr>
            <a:endParaRPr dirty="0"/>
          </a:p>
        </p:txBody>
      </p:sp>
      <p:sp>
        <p:nvSpPr>
          <p:cNvPr id="231" name="Google Shape;23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41" name="Google Shape;241;p69:notes"/>
          <p:cNvSpPr txBox="1">
            <a:spLocks noGrp="1"/>
          </p:cNvSpPr>
          <p:nvPr>
            <p:ph type="body" idx="1"/>
          </p:nvPr>
        </p:nvSpPr>
        <p:spPr>
          <a:xfrm>
            <a:off x="679160" y="4714576"/>
            <a:ext cx="5439355" cy="446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5" tIns="45707" rIns="91415" bIns="45707" anchor="t" anchorCtr="0">
            <a:noAutofit/>
          </a:bodyPr>
          <a:lstStyle/>
          <a:p>
            <a:pPr marL="441107" indent="-220553">
              <a:spcBef>
                <a:spcPts val="347"/>
              </a:spcBef>
            </a:pPr>
            <a:endParaRPr/>
          </a:p>
        </p:txBody>
      </p:sp>
      <p:sp>
        <p:nvSpPr>
          <p:cNvPr id="242" name="Google Shape;242;p69:notes"/>
          <p:cNvSpPr txBox="1">
            <a:spLocks noGrp="1"/>
          </p:cNvSpPr>
          <p:nvPr>
            <p:ph type="sldNum" idx="12"/>
          </p:nvPr>
        </p:nvSpPr>
        <p:spPr>
          <a:xfrm>
            <a:off x="3850092" y="9427611"/>
            <a:ext cx="2946065" cy="497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5" tIns="45707" rIns="91415" bIns="45707" anchor="b" anchorCtr="0">
            <a:noAutofit/>
          </a:bodyPr>
          <a:lstStyle/>
          <a:p>
            <a:pPr algn="r">
              <a:buSzPts val="1200"/>
            </a:pPr>
            <a:fld id="{00000000-1234-1234-1234-123412341234}" type="slidenum">
              <a:rPr lang="en-US" altLang="zh-TW" sz="1200">
                <a:solidFill>
                  <a:schemeClr val="dk1"/>
                </a:solidFill>
              </a:rPr>
              <a:pPr algn="r">
                <a:buSzPts val="1200"/>
              </a:pPr>
              <a:t>14</a:t>
            </a:fld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50" name="Google Shape;250;p5:notes"/>
          <p:cNvSpPr txBox="1">
            <a:spLocks noGrp="1"/>
          </p:cNvSpPr>
          <p:nvPr>
            <p:ph type="body" idx="1"/>
          </p:nvPr>
        </p:nvSpPr>
        <p:spPr>
          <a:xfrm>
            <a:off x="679160" y="4714576"/>
            <a:ext cx="5439355" cy="446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5" tIns="45707" rIns="91415" bIns="45707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zh-TW"/>
              <a:t>1F資訊檢索區僅開放校內教職員生使用，帳號密碼如上方說明</a:t>
            </a:r>
            <a:endParaRPr/>
          </a:p>
        </p:txBody>
      </p:sp>
      <p:sp>
        <p:nvSpPr>
          <p:cNvPr id="251" name="Google Shape;251;p5:notes"/>
          <p:cNvSpPr txBox="1">
            <a:spLocks noGrp="1"/>
          </p:cNvSpPr>
          <p:nvPr>
            <p:ph type="sldNum" idx="12"/>
          </p:nvPr>
        </p:nvSpPr>
        <p:spPr>
          <a:xfrm>
            <a:off x="3850092" y="9427611"/>
            <a:ext cx="2946065" cy="497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5" tIns="45707" rIns="91415" bIns="45707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n-US" altLang="zh-TW"/>
              <a:pPr algn="r">
                <a:buSzPts val="1400"/>
              </a:pPr>
              <a:t>15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63:notes"/>
          <p:cNvSpPr txBox="1">
            <a:spLocks noGrp="1"/>
          </p:cNvSpPr>
          <p:nvPr>
            <p:ph type="body" idx="1"/>
          </p:nvPr>
        </p:nvSpPr>
        <p:spPr>
          <a:xfrm>
            <a:off x="679160" y="4714576"/>
            <a:ext cx="5439355" cy="446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5" tIns="45707" rIns="91415" bIns="45707" anchor="t" anchorCtr="0">
            <a:noAutofit/>
          </a:bodyPr>
          <a:lstStyle/>
          <a:p>
            <a:pPr marL="0" indent="0">
              <a:spcBef>
                <a:spcPts val="347"/>
              </a:spcBef>
            </a:pPr>
            <a:endParaRPr/>
          </a:p>
        </p:txBody>
      </p:sp>
      <p:sp>
        <p:nvSpPr>
          <p:cNvPr id="259" name="Google Shape;259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68" name="Google Shape;268;p7:notes"/>
          <p:cNvSpPr txBox="1">
            <a:spLocks noGrp="1"/>
          </p:cNvSpPr>
          <p:nvPr>
            <p:ph type="body" idx="1"/>
          </p:nvPr>
        </p:nvSpPr>
        <p:spPr>
          <a:xfrm>
            <a:off x="679160" y="4714576"/>
            <a:ext cx="5439355" cy="446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5" tIns="45707" rIns="91415" bIns="45707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zh-TW"/>
              <a:t>除借書之外，學生也可至3F看影片，DVD擺放由新至舊依序往後排列</a:t>
            </a:r>
            <a:endParaRPr/>
          </a:p>
        </p:txBody>
      </p:sp>
      <p:sp>
        <p:nvSpPr>
          <p:cNvPr id="269" name="Google Shape;269;p7:notes"/>
          <p:cNvSpPr txBox="1">
            <a:spLocks noGrp="1"/>
          </p:cNvSpPr>
          <p:nvPr>
            <p:ph type="sldNum" idx="12"/>
          </p:nvPr>
        </p:nvSpPr>
        <p:spPr>
          <a:xfrm>
            <a:off x="3850092" y="9427611"/>
            <a:ext cx="2946065" cy="497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5" tIns="45707" rIns="91415" bIns="45707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n-US" altLang="zh-TW"/>
              <a:pPr algn="r">
                <a:buSzPts val="1400"/>
              </a:pPr>
              <a:t>17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77" name="Google Shape;277;p8:notes"/>
          <p:cNvSpPr txBox="1">
            <a:spLocks noGrp="1"/>
          </p:cNvSpPr>
          <p:nvPr>
            <p:ph type="body" idx="1"/>
          </p:nvPr>
        </p:nvSpPr>
        <p:spPr>
          <a:xfrm>
            <a:off x="679160" y="4714576"/>
            <a:ext cx="5439355" cy="446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5" tIns="45707" rIns="91415" bIns="45707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zh-TW"/>
              <a:t>DVD拿至1F流通櫃台完成借閱後，館員會給指定座位卡以及遙控器，請學生至3F指定座位看影片</a:t>
            </a:r>
            <a:endParaRPr/>
          </a:p>
          <a:p>
            <a:pPr marL="0" indent="0">
              <a:spcBef>
                <a:spcPts val="347"/>
              </a:spcBef>
            </a:pPr>
            <a:r>
              <a:rPr lang="zh-TW"/>
              <a:t>完成DVD借閱後，3F的DVD座位上方的樹葉葉片會亮燈，如無亮燈可使用櫃檯的電話與1F館員聯繫開電。</a:t>
            </a:r>
            <a:endParaRPr/>
          </a:p>
        </p:txBody>
      </p:sp>
      <p:sp>
        <p:nvSpPr>
          <p:cNvPr id="278" name="Google Shape;278;p8:notes"/>
          <p:cNvSpPr txBox="1">
            <a:spLocks noGrp="1"/>
          </p:cNvSpPr>
          <p:nvPr>
            <p:ph type="sldNum" idx="12"/>
          </p:nvPr>
        </p:nvSpPr>
        <p:spPr>
          <a:xfrm>
            <a:off x="3850092" y="9427611"/>
            <a:ext cx="2946065" cy="497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5" tIns="45707" rIns="91415" bIns="45707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n-US" altLang="zh-TW"/>
              <a:pPr algn="r">
                <a:buSzPts val="1400"/>
              </a:pPr>
              <a:t>18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89" name="Google Shape;289;p9:notes"/>
          <p:cNvSpPr txBox="1">
            <a:spLocks noGrp="1"/>
          </p:cNvSpPr>
          <p:nvPr>
            <p:ph type="body" idx="1"/>
          </p:nvPr>
        </p:nvSpPr>
        <p:spPr>
          <a:xfrm>
            <a:off x="679160" y="4714576"/>
            <a:ext cx="5439355" cy="446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5" tIns="45707" rIns="91415" bIns="45707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zh-TW"/>
              <a:t>除個人座位外，5位同學也可借用小團體視聽室，共兩間，每次3小時為限。</a:t>
            </a:r>
            <a:endParaRPr/>
          </a:p>
          <a:p>
            <a:pPr marL="0" indent="0">
              <a:spcBef>
                <a:spcPts val="347"/>
              </a:spcBef>
            </a:pPr>
            <a:r>
              <a:rPr lang="zh-TW"/>
              <a:t>另外也有討論室兩間可供借用。</a:t>
            </a:r>
            <a:endParaRPr/>
          </a:p>
        </p:txBody>
      </p:sp>
      <p:sp>
        <p:nvSpPr>
          <p:cNvPr id="290" name="Google Shape;290;p9:notes"/>
          <p:cNvSpPr txBox="1">
            <a:spLocks noGrp="1"/>
          </p:cNvSpPr>
          <p:nvPr>
            <p:ph type="sldNum" idx="12"/>
          </p:nvPr>
        </p:nvSpPr>
        <p:spPr>
          <a:xfrm>
            <a:off x="3850092" y="9427611"/>
            <a:ext cx="2946065" cy="497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5" tIns="45707" rIns="91415" bIns="45707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n-US" altLang="zh-TW"/>
              <a:pPr algn="r">
                <a:buSzPts val="1400"/>
              </a:pPr>
              <a:t>19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70:notes"/>
          <p:cNvSpPr txBox="1">
            <a:spLocks noGrp="1"/>
          </p:cNvSpPr>
          <p:nvPr>
            <p:ph type="body" idx="1"/>
          </p:nvPr>
        </p:nvSpPr>
        <p:spPr>
          <a:xfrm>
            <a:off x="679160" y="4714576"/>
            <a:ext cx="5439355" cy="4468142"/>
          </a:xfrm>
          <a:prstGeom prst="rect">
            <a:avLst/>
          </a:prstGeom>
        </p:spPr>
        <p:txBody>
          <a:bodyPr spcFirstLastPara="1" wrap="square" lIns="91415" tIns="45707" rIns="91415" bIns="45707" anchor="t" anchorCtr="0">
            <a:noAutofit/>
          </a:bodyPr>
          <a:lstStyle/>
          <a:p>
            <a:pPr marL="0" indent="0">
              <a:spcBef>
                <a:spcPts val="347"/>
              </a:spcBef>
            </a:pPr>
            <a:endParaRPr/>
          </a:p>
        </p:txBody>
      </p:sp>
      <p:sp>
        <p:nvSpPr>
          <p:cNvPr id="299" name="Google Shape;299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634084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70:notes"/>
          <p:cNvSpPr txBox="1">
            <a:spLocks noGrp="1"/>
          </p:cNvSpPr>
          <p:nvPr>
            <p:ph type="body" idx="1"/>
          </p:nvPr>
        </p:nvSpPr>
        <p:spPr>
          <a:xfrm>
            <a:off x="679160" y="4714576"/>
            <a:ext cx="5439355" cy="4468142"/>
          </a:xfrm>
          <a:prstGeom prst="rect">
            <a:avLst/>
          </a:prstGeom>
        </p:spPr>
        <p:txBody>
          <a:bodyPr spcFirstLastPara="1" wrap="square" lIns="91415" tIns="45707" rIns="91415" bIns="45707" anchor="t" anchorCtr="0">
            <a:noAutofit/>
          </a:bodyPr>
          <a:lstStyle/>
          <a:p>
            <a:pPr marL="0" indent="0">
              <a:spcBef>
                <a:spcPts val="347"/>
              </a:spcBef>
            </a:pPr>
            <a:endParaRPr/>
          </a:p>
        </p:txBody>
      </p:sp>
      <p:sp>
        <p:nvSpPr>
          <p:cNvPr id="299" name="Google Shape;299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319" name="Google Shape;319;p15:notes"/>
          <p:cNvSpPr txBox="1">
            <a:spLocks noGrp="1"/>
          </p:cNvSpPr>
          <p:nvPr>
            <p:ph type="body" idx="1"/>
          </p:nvPr>
        </p:nvSpPr>
        <p:spPr>
          <a:xfrm>
            <a:off x="679160" y="4714576"/>
            <a:ext cx="5439355" cy="446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5" tIns="45707" rIns="91415" bIns="45707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zh-TW"/>
              <a:t>或是可以在圖書館電視牆或是櫃台尋找此說明圖</a:t>
            </a:r>
            <a:endParaRPr/>
          </a:p>
        </p:txBody>
      </p:sp>
      <p:sp>
        <p:nvSpPr>
          <p:cNvPr id="320" name="Google Shape;320;p15:notes"/>
          <p:cNvSpPr txBox="1">
            <a:spLocks noGrp="1"/>
          </p:cNvSpPr>
          <p:nvPr>
            <p:ph type="sldNum" idx="12"/>
          </p:nvPr>
        </p:nvSpPr>
        <p:spPr>
          <a:xfrm>
            <a:off x="3850092" y="9427611"/>
            <a:ext cx="2946065" cy="497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5" tIns="45707" rIns="91415" bIns="45707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n-US" altLang="zh-TW"/>
              <a:pPr algn="r">
                <a:buSzPts val="1400"/>
              </a:pPr>
              <a:t>23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308" name="Google Shape;308;p14:notes"/>
          <p:cNvSpPr txBox="1">
            <a:spLocks noGrp="1"/>
          </p:cNvSpPr>
          <p:nvPr>
            <p:ph type="body" idx="1"/>
          </p:nvPr>
        </p:nvSpPr>
        <p:spPr>
          <a:xfrm>
            <a:off x="679160" y="4714576"/>
            <a:ext cx="5439355" cy="446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5" tIns="45707" rIns="91415" bIns="45707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zh-TW"/>
              <a:t>登入時請輸入證號及密碼，預設值為讀者的身分證字號</a:t>
            </a:r>
            <a:endParaRPr/>
          </a:p>
        </p:txBody>
      </p:sp>
      <p:sp>
        <p:nvSpPr>
          <p:cNvPr id="309" name="Google Shape;309;p14:notes"/>
          <p:cNvSpPr txBox="1">
            <a:spLocks noGrp="1"/>
          </p:cNvSpPr>
          <p:nvPr>
            <p:ph type="sldNum" idx="12"/>
          </p:nvPr>
        </p:nvSpPr>
        <p:spPr>
          <a:xfrm>
            <a:off x="3850092" y="9427611"/>
            <a:ext cx="2946065" cy="497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5" tIns="45707" rIns="91415" bIns="45707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n-US" altLang="zh-TW"/>
              <a:pPr algn="r">
                <a:buSzPts val="1400"/>
              </a:pPr>
              <a:t>24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71:notes"/>
          <p:cNvSpPr txBox="1">
            <a:spLocks noGrp="1"/>
          </p:cNvSpPr>
          <p:nvPr>
            <p:ph type="body" idx="1"/>
          </p:nvPr>
        </p:nvSpPr>
        <p:spPr>
          <a:xfrm>
            <a:off x="679160" y="4714576"/>
            <a:ext cx="5439355" cy="4468142"/>
          </a:xfrm>
          <a:prstGeom prst="rect">
            <a:avLst/>
          </a:prstGeom>
        </p:spPr>
        <p:txBody>
          <a:bodyPr spcFirstLastPara="1" wrap="square" lIns="91415" tIns="45707" rIns="91415" bIns="45707" anchor="t" anchorCtr="0">
            <a:noAutofit/>
          </a:bodyPr>
          <a:lstStyle/>
          <a:p>
            <a:pPr marL="0" indent="0">
              <a:spcBef>
                <a:spcPts val="347"/>
              </a:spcBef>
            </a:pPr>
            <a:endParaRPr/>
          </a:p>
        </p:txBody>
      </p:sp>
      <p:sp>
        <p:nvSpPr>
          <p:cNvPr id="328" name="Google Shape;328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區段標題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項物件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對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1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1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1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2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2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2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3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4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4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>
            <a:alphaModFix amt="5000"/>
          </a:blip>
          <a:tile tx="19050" ty="25400" sx="50000" sy="48000" flip="none" algn="tl"/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g"/><Relationship Id="rId4" Type="http://schemas.openxmlformats.org/officeDocument/2006/relationships/image" Target="../media/image6.jpg"/><Relationship Id="rId9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aleph.lib.ncut.edu.tw/F/?func=file&amp;file_name=login-session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aleph.ncut.edu.tw/Activation4Privileges/module_WithoutMenu.php?mod=SignUp&amp;act=Display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hyperlink" Target="http://aleph.lib.ncut.edu.tw/F/?func=file&amp;file_name=login-session" TargetMode="External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>
            <a:spLocks noGrp="1"/>
          </p:cNvSpPr>
          <p:nvPr>
            <p:ph type="ctrTitle"/>
          </p:nvPr>
        </p:nvSpPr>
        <p:spPr>
          <a:xfrm>
            <a:off x="540774" y="68827"/>
            <a:ext cx="7855975" cy="1951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sz="4800" b="1">
                <a:solidFill>
                  <a:srgbClr val="3A4453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國立勤益科技大學圖書館</a:t>
            </a:r>
            <a:endParaRPr sz="4800">
              <a:solidFill>
                <a:srgbClr val="3A4453"/>
              </a:solidFill>
            </a:endParaRPr>
          </a:p>
        </p:txBody>
      </p:sp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82529" y="5732206"/>
            <a:ext cx="3736770" cy="688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851769"/>
            <a:ext cx="9144000" cy="3134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"/>
          <p:cNvSpPr txBox="1">
            <a:spLocks noGrp="1"/>
          </p:cNvSpPr>
          <p:nvPr>
            <p:ph type="title"/>
          </p:nvPr>
        </p:nvSpPr>
        <p:spPr>
          <a:xfrm>
            <a:off x="457200" y="915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sz="4800">
                <a:latin typeface="Microsoft JhengHei"/>
                <a:ea typeface="Microsoft JhengHei"/>
                <a:cs typeface="Microsoft JhengHei"/>
                <a:sym typeface="Microsoft JhengHei"/>
              </a:rPr>
              <a:t>圖書館在哪裡?</a:t>
            </a:r>
            <a:endParaRPr sz="4800" b="1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96" name="Google Shape;96;p2"/>
          <p:cNvSpPr txBox="1">
            <a:spLocks noGrp="1"/>
          </p:cNvSpPr>
          <p:nvPr>
            <p:ph type="body" idx="1"/>
          </p:nvPr>
        </p:nvSpPr>
        <p:spPr>
          <a:xfrm>
            <a:off x="1469249" y="1025119"/>
            <a:ext cx="6205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zh-TW" sz="2400" b="1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本校圖書館位於圖書資訊館 B1~3F</a:t>
            </a:r>
            <a:endParaRPr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13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97" name="Google Shape;97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/>
              <a:t>2</a:t>
            </a:fld>
            <a:endParaRPr/>
          </a:p>
        </p:txBody>
      </p:sp>
      <p:pic>
        <p:nvPicPr>
          <p:cNvPr id="98" name="Google Shape;98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53219" y="1636411"/>
            <a:ext cx="6601077" cy="4823383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2"/>
          <p:cNvSpPr txBox="1"/>
          <p:nvPr/>
        </p:nvSpPr>
        <p:spPr>
          <a:xfrm>
            <a:off x="1469249" y="5894688"/>
            <a:ext cx="2160300" cy="461624"/>
          </a:xfrm>
          <a:prstGeom prst="rect">
            <a:avLst/>
          </a:prstGeom>
          <a:solidFill>
            <a:srgbClr val="003E75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圖書資訊館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"/>
          <p:cNvSpPr txBox="1">
            <a:spLocks noGrp="1"/>
          </p:cNvSpPr>
          <p:nvPr>
            <p:ph type="title"/>
          </p:nvPr>
        </p:nvSpPr>
        <p:spPr>
          <a:xfrm>
            <a:off x="107504" y="-5929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b="1">
                <a:latin typeface="Microsoft JhengHei"/>
                <a:ea typeface="Microsoft JhengHei"/>
                <a:cs typeface="Microsoft JhengHei"/>
                <a:sym typeface="Microsoft JhengHei"/>
              </a:rPr>
              <a:t>圖書館開放時間</a:t>
            </a:r>
            <a:endParaRPr b="1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graphicFrame>
        <p:nvGraphicFramePr>
          <p:cNvPr id="105" name="Google Shape;105;p3"/>
          <p:cNvGraphicFramePr/>
          <p:nvPr/>
        </p:nvGraphicFramePr>
        <p:xfrm>
          <a:off x="1524000" y="2806998"/>
          <a:ext cx="6096000" cy="1584675"/>
        </p:xfrm>
        <a:graphic>
          <a:graphicData uri="http://schemas.openxmlformats.org/drawingml/2006/table">
            <a:tbl>
              <a:tblPr>
                <a:noFill/>
                <a:tableStyleId>{92D637F4-7230-4540-9EDE-45F4B356721E}</a:tableStyleId>
              </a:tblPr>
              <a:tblGrid>
                <a:gridCol w="1713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4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8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1900">
                <a:tc gridSpan="3"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zh-TW" sz="2800" b="1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 寒假</a:t>
                      </a:r>
                      <a:endParaRPr sz="280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68525" marR="68525" marT="9525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C9AA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25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zh-TW" sz="1600" b="1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時間</a:t>
                      </a:r>
                      <a:r>
                        <a:rPr lang="zh-TW" sz="160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 </a:t>
                      </a:r>
                      <a:endParaRPr sz="1400" u="none" strike="noStrike" cap="none"/>
                    </a:p>
                  </a:txBody>
                  <a:tcPr marL="68525" marR="68525" marT="9525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Microsoft JhengHei"/>
                        <a:buNone/>
                      </a:pPr>
                      <a:r>
                        <a:rPr lang="zh-TW" sz="1600" b="1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1F~3F</a:t>
                      </a:r>
                      <a:endParaRPr sz="160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68525" marR="68525" marT="9525" marB="0" anchor="ctr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Microsoft JhengHei"/>
                        <a:buNone/>
                      </a:pPr>
                      <a:r>
                        <a:rPr lang="zh-TW" sz="1600" b="1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B1自修閱覽室</a:t>
                      </a:r>
                      <a:endParaRPr sz="160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68525" marR="68525" marT="9525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925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zh-TW" sz="1600" b="1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週一至週五 </a:t>
                      </a:r>
                      <a:endParaRPr sz="160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68525" marR="68525" marT="9525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zh-TW" sz="160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08:10 －17:00 </a:t>
                      </a:r>
                      <a:endParaRPr sz="160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68525" marR="68525" marT="9525" marB="0" anchor="ctr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zh-TW" sz="1600" u="none" strike="noStrike" cap="none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不開放</a:t>
                      </a:r>
                      <a:endParaRPr sz="1600" u="none" strike="noStrike" cap="none">
                        <a:solidFill>
                          <a:srgbClr val="FF0000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68525" marR="68525" marT="9525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925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zh-TW" sz="1600" b="1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週六、日 </a:t>
                      </a:r>
                      <a:endParaRPr sz="160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68525" marR="68525" marT="9525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zh-TW" sz="1600" u="none" strike="noStrike" cap="none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不開放 </a:t>
                      </a:r>
                      <a:endParaRPr sz="1600" u="none" strike="noStrike" cap="none">
                        <a:solidFill>
                          <a:srgbClr val="FF0000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68525" marR="68525" marT="9525" marB="0" anchor="ctr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zh-TW" sz="1600" u="none" strike="noStrike" cap="none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不開放 </a:t>
                      </a:r>
                      <a:endParaRPr sz="1400" u="none" strike="noStrike" cap="none"/>
                    </a:p>
                  </a:txBody>
                  <a:tcPr marL="68525" marR="68525" marT="9525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06" name="Google Shape;106;p3"/>
          <p:cNvGraphicFramePr/>
          <p:nvPr/>
        </p:nvGraphicFramePr>
        <p:xfrm>
          <a:off x="1503286" y="977852"/>
          <a:ext cx="6096025" cy="1584350"/>
        </p:xfrm>
        <a:graphic>
          <a:graphicData uri="http://schemas.openxmlformats.org/drawingml/2006/table">
            <a:tbl>
              <a:tblPr>
                <a:noFill/>
                <a:tableStyleId>{92D637F4-7230-4540-9EDE-45F4B356721E}</a:tableStyleId>
              </a:tblPr>
              <a:tblGrid>
                <a:gridCol w="1694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1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0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2850">
                <a:tc gridSpan="3"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zh-TW" sz="2800" b="1" u="none" strike="noStrike" cap="none" dirty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 學期中</a:t>
                      </a:r>
                      <a:endParaRPr sz="2800" u="none" strike="noStrike" cap="none" dirty="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68300" marR="68300" marT="9475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C9AA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50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zh-TW" sz="1600" b="1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時間</a:t>
                      </a:r>
                      <a:r>
                        <a:rPr lang="zh-TW" sz="160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 </a:t>
                      </a:r>
                      <a:endParaRPr sz="1400" u="none" strike="noStrike" cap="none"/>
                    </a:p>
                  </a:txBody>
                  <a:tcPr marL="68300" marR="68300" marT="9475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zh-TW" sz="1600" b="1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1F~3F</a:t>
                      </a:r>
                      <a:endParaRPr sz="160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68300" marR="68300" marT="9475" marB="0" anchor="ctr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zh-TW" sz="1600" b="1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B1自修閱覽室</a:t>
                      </a:r>
                      <a:endParaRPr sz="160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68300" marR="68300" marT="9475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50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zh-TW" sz="1600" b="1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週一至週五 </a:t>
                      </a:r>
                      <a:endParaRPr sz="160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68300" marR="68300" marT="9475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zh-TW" sz="160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08:10 － 21:30 </a:t>
                      </a:r>
                      <a:endParaRPr sz="160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68300" marR="68300" marT="9475" marB="0" anchor="ctr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zh-TW" sz="160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08:10 －21:30 </a:t>
                      </a:r>
                      <a:endParaRPr sz="160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68300" marR="68300" marT="9475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50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zh-TW" sz="1600" b="1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週六、日 </a:t>
                      </a:r>
                      <a:endParaRPr sz="160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68300" marR="68300" marT="9475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zh-TW" sz="1600" u="none" strike="noStrike" cap="none" dirty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08:10 － 17:00 </a:t>
                      </a:r>
                      <a:endParaRPr sz="1600" u="none" strike="noStrike" cap="none" dirty="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68300" marR="68300" marT="9475" marB="0" anchor="ctr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zh-TW" sz="1600" u="none" strike="noStrike" cap="none" dirty="0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不開放 </a:t>
                      </a:r>
                      <a:endParaRPr sz="1600" u="none" strike="noStrike" cap="none" dirty="0">
                        <a:solidFill>
                          <a:srgbClr val="FF0000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68300" marR="68300" marT="9475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7" name="Google Shape;107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/>
              <a:t>3</a:t>
            </a:fld>
            <a:endParaRPr/>
          </a:p>
        </p:txBody>
      </p:sp>
      <p:graphicFrame>
        <p:nvGraphicFramePr>
          <p:cNvPr id="108" name="Google Shape;108;p3"/>
          <p:cNvGraphicFramePr/>
          <p:nvPr/>
        </p:nvGraphicFramePr>
        <p:xfrm>
          <a:off x="1524000" y="4636467"/>
          <a:ext cx="6096000" cy="1584675"/>
        </p:xfrm>
        <a:graphic>
          <a:graphicData uri="http://schemas.openxmlformats.org/drawingml/2006/table">
            <a:tbl>
              <a:tblPr>
                <a:noFill/>
                <a:tableStyleId>{92D637F4-7230-4540-9EDE-45F4B356721E}</a:tableStyleId>
              </a:tblPr>
              <a:tblGrid>
                <a:gridCol w="1713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4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8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1900">
                <a:tc gridSpan="3"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zh-TW" sz="2800" b="1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 暑假</a:t>
                      </a:r>
                      <a:endParaRPr sz="280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68525" marR="68525" marT="9525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C9AA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25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zh-TW" sz="1600" b="1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時間</a:t>
                      </a:r>
                      <a:r>
                        <a:rPr lang="zh-TW" sz="160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 </a:t>
                      </a:r>
                      <a:endParaRPr sz="1400" u="none" strike="noStrike" cap="none"/>
                    </a:p>
                  </a:txBody>
                  <a:tcPr marL="68525" marR="68525" marT="9525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Microsoft JhengHei"/>
                        <a:buNone/>
                      </a:pPr>
                      <a:r>
                        <a:rPr lang="zh-TW" sz="1600" b="1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1F~3F</a:t>
                      </a:r>
                      <a:endParaRPr sz="160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68525" marR="68525" marT="9525" marB="0" anchor="ctr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Microsoft JhengHei"/>
                        <a:buNone/>
                      </a:pPr>
                      <a:r>
                        <a:rPr lang="zh-TW" sz="1600" b="1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B1自修閱覽室</a:t>
                      </a:r>
                      <a:endParaRPr sz="160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68525" marR="68525" marT="9525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925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zh-TW" sz="1600" b="1" u="none" strike="noStrike" cap="none" dirty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週一至</a:t>
                      </a:r>
                      <a:r>
                        <a:rPr lang="zh-TW" sz="1600" b="1" u="none" strike="noStrike" cap="none" dirty="0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週四</a:t>
                      </a:r>
                      <a:endParaRPr sz="1600" u="none" strike="noStrike" cap="none" dirty="0">
                        <a:solidFill>
                          <a:srgbClr val="FF0000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68525" marR="68525" marT="9525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zh-TW" sz="160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08:10 －17:00 </a:t>
                      </a:r>
                      <a:endParaRPr sz="160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68525" marR="68525" marT="9525" marB="0" anchor="ctr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zh-TW" sz="1600" u="none" strike="noStrike" cap="none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不開放</a:t>
                      </a:r>
                      <a:endParaRPr sz="1600" u="none" strike="noStrike" cap="none">
                        <a:solidFill>
                          <a:srgbClr val="FF0000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68525" marR="68525" marT="9525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925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zh-TW" sz="1600" b="1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週六、日 </a:t>
                      </a:r>
                      <a:endParaRPr sz="160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68525" marR="68525" marT="9525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zh-TW" sz="1600" u="none" strike="noStrike" cap="none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不開放 </a:t>
                      </a:r>
                      <a:endParaRPr sz="1600" u="none" strike="noStrike" cap="none">
                        <a:solidFill>
                          <a:srgbClr val="FF0000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68525" marR="68525" marT="9525" marB="0" anchor="ctr">
                    <a:lnL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zh-TW" sz="1600" u="none" strike="noStrike" cap="none" dirty="0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不開放 </a:t>
                      </a:r>
                      <a:endParaRPr sz="1400" u="none" strike="noStrike" cap="none" dirty="0"/>
                    </a:p>
                  </a:txBody>
                  <a:tcPr marL="68525" marR="68525" marT="9525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9" name="Google Shape;109;p3"/>
          <p:cNvSpPr/>
          <p:nvPr/>
        </p:nvSpPr>
        <p:spPr>
          <a:xfrm>
            <a:off x="1443487" y="1833068"/>
            <a:ext cx="6203486" cy="351782"/>
          </a:xfrm>
          <a:prstGeom prst="rect">
            <a:avLst/>
          </a:prstGeom>
          <a:noFill/>
          <a:ln w="571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3"/>
          <p:cNvSpPr txBox="1"/>
          <p:nvPr/>
        </p:nvSpPr>
        <p:spPr>
          <a:xfrm>
            <a:off x="979135" y="2642273"/>
            <a:ext cx="6983427" cy="2215951"/>
          </a:xfrm>
          <a:prstGeom prst="rect">
            <a:avLst/>
          </a:prstGeom>
          <a:solidFill>
            <a:schemeClr val="accent6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期中期末考期間B1自修閱覽室開放時間延長為</a:t>
            </a:r>
            <a:r>
              <a:rPr lang="zh-TW" sz="4400" b="1" i="0" u="none" strike="noStrike" cap="none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08:10~24:00</a:t>
            </a:r>
            <a:endParaRPr sz="4400" b="1" i="0" u="none" strike="noStrike" cap="none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開放期間另行公告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6561" y="1334287"/>
            <a:ext cx="6585357" cy="5304471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4"/>
          <p:cNvSpPr txBox="1">
            <a:spLocks noGrp="1"/>
          </p:cNvSpPr>
          <p:nvPr>
            <p:ph type="title"/>
          </p:nvPr>
        </p:nvSpPr>
        <p:spPr>
          <a:xfrm>
            <a:off x="-72186" y="23727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b="1">
                <a:latin typeface="Microsoft JhengHei"/>
                <a:ea typeface="Microsoft JhengHei"/>
                <a:cs typeface="Microsoft JhengHei"/>
                <a:sym typeface="Microsoft JhengHei"/>
              </a:rPr>
              <a:t>如何入館</a:t>
            </a:r>
            <a:endParaRPr b="1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18" name="Google Shape;118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/>
              <a:t>4</a:t>
            </a:fld>
            <a:endParaRPr/>
          </a:p>
        </p:txBody>
      </p:sp>
      <p:sp>
        <p:nvSpPr>
          <p:cNvPr id="119" name="Google Shape;119;p4"/>
          <p:cNvSpPr/>
          <p:nvPr/>
        </p:nvSpPr>
        <p:spPr>
          <a:xfrm>
            <a:off x="6084168" y="116632"/>
            <a:ext cx="2971367" cy="4356484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w="120000" h="120000" fill="none" extrusionOk="0">
                <a:moveTo>
                  <a:pt x="-196" y="59395"/>
                </a:moveTo>
                <a:lnTo>
                  <a:pt x="-26015" y="119957"/>
                </a:lnTo>
              </a:path>
            </a:pathLst>
          </a:custGeom>
          <a:solidFill>
            <a:schemeClr val="accent6"/>
          </a:solidFill>
          <a:ln w="571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686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1" i="0" u="none" strike="noStrike" cap="none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1" i="0" u="none" strike="noStrike" cap="none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1" i="0" u="none" strike="noStrike" cap="none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1" i="0" u="none" strike="noStrike" cap="none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1" i="0" u="none" strike="noStrike" cap="none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zh-TW" sz="2000" b="1" i="0" u="none" strike="noStrike" cap="non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憑學生證靠卡即可通行</a:t>
            </a:r>
            <a:endParaRPr sz="2000" b="1" i="0" u="none" strike="noStrike" cap="none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120" name="Google Shape;120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26788" y="1575644"/>
            <a:ext cx="2545130" cy="1675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89299" y="237278"/>
            <a:ext cx="2761103" cy="368147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2" name="Google Shape;122;p4"/>
          <p:cNvGrpSpPr/>
          <p:nvPr/>
        </p:nvGrpSpPr>
        <p:grpSpPr>
          <a:xfrm>
            <a:off x="7633332" y="2246134"/>
            <a:ext cx="1277254" cy="352003"/>
            <a:chOff x="7632685" y="603673"/>
            <a:chExt cx="1277254" cy="352003"/>
          </a:xfrm>
        </p:grpSpPr>
        <p:sp>
          <p:nvSpPr>
            <p:cNvPr id="123" name="Google Shape;123;p4"/>
            <p:cNvSpPr/>
            <p:nvPr/>
          </p:nvSpPr>
          <p:spPr>
            <a:xfrm>
              <a:off x="7632685" y="603673"/>
              <a:ext cx="702109" cy="352003"/>
            </a:xfrm>
            <a:prstGeom prst="leftArrow">
              <a:avLst>
                <a:gd name="adj1" fmla="val 50000"/>
                <a:gd name="adj2" fmla="val 50000"/>
              </a:avLst>
            </a:prstGeom>
            <a:gradFill>
              <a:gsLst>
                <a:gs pos="0">
                  <a:srgbClr val="FF0078"/>
                </a:gs>
                <a:gs pos="100000">
                  <a:srgbClr val="FF70A8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1" i="0" u="none" strike="noStrike" cap="none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4"/>
            <p:cNvSpPr txBox="1"/>
            <p:nvPr/>
          </p:nvSpPr>
          <p:spPr>
            <a:xfrm>
              <a:off x="8294332" y="603673"/>
              <a:ext cx="615607" cy="307777"/>
            </a:xfrm>
            <a:prstGeom prst="rect">
              <a:avLst/>
            </a:prstGeom>
            <a:gradFill>
              <a:gsLst>
                <a:gs pos="0">
                  <a:srgbClr val="FF0078"/>
                </a:gs>
                <a:gs pos="100000">
                  <a:srgbClr val="FF70A8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1400" b="0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晶片</a:t>
              </a:r>
              <a:endParaRPr dirty="0"/>
            </a:p>
          </p:txBody>
        </p:sp>
      </p:grpSp>
      <p:grpSp>
        <p:nvGrpSpPr>
          <p:cNvPr id="125" name="Google Shape;125;p4"/>
          <p:cNvGrpSpPr/>
          <p:nvPr/>
        </p:nvGrpSpPr>
        <p:grpSpPr>
          <a:xfrm>
            <a:off x="7569850" y="586673"/>
            <a:ext cx="1277254" cy="352003"/>
            <a:chOff x="7632686" y="546213"/>
            <a:chExt cx="1277254" cy="352003"/>
          </a:xfrm>
        </p:grpSpPr>
        <p:sp>
          <p:nvSpPr>
            <p:cNvPr id="126" name="Google Shape;126;p4"/>
            <p:cNvSpPr/>
            <p:nvPr/>
          </p:nvSpPr>
          <p:spPr>
            <a:xfrm>
              <a:off x="7632686" y="546213"/>
              <a:ext cx="702109" cy="352003"/>
            </a:xfrm>
            <a:prstGeom prst="leftArrow">
              <a:avLst>
                <a:gd name="adj1" fmla="val 50000"/>
                <a:gd name="adj2" fmla="val 50000"/>
              </a:avLst>
            </a:prstGeom>
            <a:gradFill>
              <a:gsLst>
                <a:gs pos="0">
                  <a:srgbClr val="FF0078"/>
                </a:gs>
                <a:gs pos="100000">
                  <a:srgbClr val="FF70A8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1" i="0" u="none" strike="noStrike" cap="none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4"/>
            <p:cNvSpPr txBox="1"/>
            <p:nvPr/>
          </p:nvSpPr>
          <p:spPr>
            <a:xfrm>
              <a:off x="8294333" y="546213"/>
              <a:ext cx="615607" cy="307777"/>
            </a:xfrm>
            <a:prstGeom prst="rect">
              <a:avLst/>
            </a:prstGeom>
            <a:gradFill>
              <a:gsLst>
                <a:gs pos="0">
                  <a:srgbClr val="FF0078"/>
                </a:gs>
                <a:gs pos="100000">
                  <a:srgbClr val="FF70A8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1400" b="0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條碼</a:t>
              </a:r>
              <a:endParaRPr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8" name="Google Shape;128;p4"/>
          <p:cNvGrpSpPr/>
          <p:nvPr/>
        </p:nvGrpSpPr>
        <p:grpSpPr>
          <a:xfrm>
            <a:off x="4443506" y="1562161"/>
            <a:ext cx="2553765" cy="1702509"/>
            <a:chOff x="4443506" y="1562161"/>
            <a:chExt cx="2553765" cy="1702509"/>
          </a:xfrm>
        </p:grpSpPr>
        <p:pic>
          <p:nvPicPr>
            <p:cNvPr id="129" name="Google Shape;129;p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4443506" y="1562161"/>
              <a:ext cx="2553765" cy="17025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5378820" y="2947429"/>
              <a:ext cx="1265039" cy="21289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31" name="Google Shape;131;p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443506" y="1570881"/>
            <a:ext cx="2642492" cy="1685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451366" y="1555742"/>
            <a:ext cx="2634632" cy="16885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b="1">
                <a:latin typeface="Microsoft JhengHei"/>
                <a:ea typeface="Microsoft JhengHei"/>
                <a:cs typeface="Microsoft JhengHei"/>
                <a:sym typeface="Microsoft JhengHei"/>
              </a:rPr>
              <a:t>如何借書</a:t>
            </a:r>
            <a:endParaRPr/>
          </a:p>
        </p:txBody>
      </p:sp>
      <p:sp>
        <p:nvSpPr>
          <p:cNvPr id="138" name="Google Shape;138;p20"/>
          <p:cNvSpPr txBox="1">
            <a:spLocks noGrp="1"/>
          </p:cNvSpPr>
          <p:nvPr>
            <p:ph type="body" idx="1"/>
          </p:nvPr>
        </p:nvSpPr>
        <p:spPr>
          <a:xfrm>
            <a:off x="1293962" y="1720969"/>
            <a:ext cx="6386998" cy="4405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zh-TW" sz="3600" b="1" dirty="0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我可以借幾本書?</a:t>
            </a:r>
            <a:endParaRPr dirty="0"/>
          </a:p>
          <a:p>
            <a:pPr marL="45720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 sz="3600" b="1" dirty="0">
              <a:solidFill>
                <a:srgbClr val="C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zh-TW" sz="3600" b="1" dirty="0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我的書可以借多久?</a:t>
            </a:r>
            <a:endParaRPr dirty="0"/>
          </a:p>
          <a:p>
            <a:pPr marL="45720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 sz="3600" b="1" dirty="0">
              <a:solidFill>
                <a:srgbClr val="C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zh-TW" sz="3600" b="1" dirty="0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如何找到我要的書?</a:t>
            </a:r>
            <a:endParaRPr sz="3600" b="1" dirty="0">
              <a:solidFill>
                <a:srgbClr val="C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11430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 sz="3600" b="1" dirty="0">
              <a:solidFill>
                <a:srgbClr val="C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zh-TW" sz="3600" b="1" dirty="0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想知道自己目前的借書狀況</a:t>
            </a:r>
            <a:endParaRPr sz="3600" b="1" dirty="0">
              <a:solidFill>
                <a:srgbClr val="C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5400" dirty="0"/>
          </a:p>
        </p:txBody>
      </p:sp>
      <p:sp>
        <p:nvSpPr>
          <p:cNvPr id="139" name="Google Shape;139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b="1">
                <a:latin typeface="Microsoft JhengHei"/>
                <a:ea typeface="Microsoft JhengHei"/>
                <a:cs typeface="Microsoft JhengHei"/>
                <a:sym typeface="Microsoft JhengHei"/>
              </a:rPr>
              <a:t>大學部學生 借閱冊數及借期</a:t>
            </a:r>
            <a:endParaRPr/>
          </a:p>
        </p:txBody>
      </p:sp>
      <p:sp>
        <p:nvSpPr>
          <p:cNvPr id="145" name="Google Shape;145;p6"/>
          <p:cNvSpPr/>
          <p:nvPr/>
        </p:nvSpPr>
        <p:spPr>
          <a:xfrm>
            <a:off x="436229" y="1618397"/>
            <a:ext cx="1861062" cy="996178"/>
          </a:xfrm>
          <a:prstGeom prst="roundRect">
            <a:avLst>
              <a:gd name="adj" fmla="val 10000"/>
            </a:avLst>
          </a:prstGeom>
          <a:solidFill>
            <a:schemeClr val="accent6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6"/>
          <p:cNvSpPr txBox="1"/>
          <p:nvPr/>
        </p:nvSpPr>
        <p:spPr>
          <a:xfrm>
            <a:off x="436229" y="1618397"/>
            <a:ext cx="1861062" cy="664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2225" tIns="142225" rIns="142225" bIns="762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zh-TW" sz="2000" b="1" i="0" u="none" strike="noStrike" cap="non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一般書籍</a:t>
            </a:r>
            <a:endParaRPr sz="2000" b="1" i="0" u="none" strike="noStrike" cap="none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47" name="Google Shape;147;p6"/>
          <p:cNvSpPr/>
          <p:nvPr/>
        </p:nvSpPr>
        <p:spPr>
          <a:xfrm>
            <a:off x="817410" y="2282515"/>
            <a:ext cx="1861062" cy="1579500"/>
          </a:xfrm>
          <a:prstGeom prst="roundRect">
            <a:avLst>
              <a:gd name="adj" fmla="val 10000"/>
            </a:avLst>
          </a:prstGeom>
          <a:solidFill>
            <a:schemeClr val="lt1">
              <a:alpha val="89019"/>
            </a:schemeClr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6"/>
          <p:cNvSpPr txBox="1"/>
          <p:nvPr/>
        </p:nvSpPr>
        <p:spPr>
          <a:xfrm>
            <a:off x="863672" y="2328777"/>
            <a:ext cx="1768538" cy="1486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9125" tIns="199125" rIns="199125" bIns="199125" anchor="t" anchorCtr="0">
            <a:noAutofit/>
          </a:bodyPr>
          <a:lstStyle/>
          <a:p>
            <a:pPr marL="285750" marR="0" lvl="1" indent="-2857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zh-TW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10冊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1" indent="-285750" algn="l" rtl="0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zh-TW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21天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6"/>
          <p:cNvSpPr txBox="1"/>
          <p:nvPr/>
        </p:nvSpPr>
        <p:spPr>
          <a:xfrm rot="6867">
            <a:off x="2580045" y="1814334"/>
            <a:ext cx="460434" cy="278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6"/>
          <p:cNvSpPr/>
          <p:nvPr/>
        </p:nvSpPr>
        <p:spPr>
          <a:xfrm>
            <a:off x="2214563" y="2428875"/>
            <a:ext cx="1357312" cy="1071563"/>
          </a:xfrm>
          <a:prstGeom prst="wedgeEllipseCallout">
            <a:avLst>
              <a:gd name="adj1" fmla="val -82110"/>
              <a:gd name="adj2" fmla="val -83676"/>
            </a:avLst>
          </a:prstGeom>
          <a:solidFill>
            <a:srgbClr val="F271A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zh-TW" sz="1800" b="1" i="0" u="none" strike="noStrike" cap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可續借1次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/>
              <a:t>6</a:t>
            </a:fld>
            <a:endParaRPr/>
          </a:p>
        </p:txBody>
      </p:sp>
      <p:sp>
        <p:nvSpPr>
          <p:cNvPr id="152" name="Google Shape;152;p6"/>
          <p:cNvSpPr txBox="1"/>
          <p:nvPr/>
        </p:nvSpPr>
        <p:spPr>
          <a:xfrm rot="-6879">
            <a:off x="5570876" y="1814544"/>
            <a:ext cx="457790" cy="278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3" name="Google Shape;153;p6"/>
          <p:cNvGrpSpPr/>
          <p:nvPr/>
        </p:nvGrpSpPr>
        <p:grpSpPr>
          <a:xfrm>
            <a:off x="1751276" y="1618397"/>
            <a:ext cx="7141517" cy="4474428"/>
            <a:chOff x="1751276" y="1618397"/>
            <a:chExt cx="7141517" cy="4474428"/>
          </a:xfrm>
        </p:grpSpPr>
        <p:grpSp>
          <p:nvGrpSpPr>
            <p:cNvPr id="154" name="Google Shape;154;p6"/>
            <p:cNvGrpSpPr/>
            <p:nvPr/>
          </p:nvGrpSpPr>
          <p:grpSpPr>
            <a:xfrm>
              <a:off x="5570413" y="1618397"/>
              <a:ext cx="3322380" cy="2243618"/>
              <a:chOff x="5570413" y="1618397"/>
              <a:chExt cx="3322380" cy="2243618"/>
            </a:xfrm>
          </p:grpSpPr>
          <p:sp>
            <p:nvSpPr>
              <p:cNvPr id="155" name="Google Shape;155;p6"/>
              <p:cNvSpPr/>
              <p:nvPr/>
            </p:nvSpPr>
            <p:spPr>
              <a:xfrm rot="-6879">
                <a:off x="5570876" y="1721735"/>
                <a:ext cx="596795" cy="463350"/>
              </a:xfrm>
              <a:prstGeom prst="plus">
                <a:avLst>
                  <a:gd name="adj" fmla="val 25000"/>
                </a:avLst>
              </a:prstGeom>
              <a:solidFill>
                <a:srgbClr val="BEE5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" name="Google Shape;156;p6"/>
              <p:cNvSpPr/>
              <p:nvPr/>
            </p:nvSpPr>
            <p:spPr>
              <a:xfrm>
                <a:off x="6415398" y="1618397"/>
                <a:ext cx="1861062" cy="996178"/>
              </a:xfrm>
              <a:prstGeom prst="roundRect">
                <a:avLst>
                  <a:gd name="adj" fmla="val 10000"/>
                </a:avLst>
              </a:prstGeom>
              <a:solidFill>
                <a:srgbClr val="003E75"/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" name="Google Shape;157;p6"/>
              <p:cNvSpPr/>
              <p:nvPr/>
            </p:nvSpPr>
            <p:spPr>
              <a:xfrm>
                <a:off x="6796579" y="2282515"/>
                <a:ext cx="1861062" cy="1579500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019"/>
                </a:schemeClr>
              </a:solidFill>
              <a:ln w="2540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" name="Google Shape;158;p6"/>
              <p:cNvSpPr txBox="1"/>
              <p:nvPr/>
            </p:nvSpPr>
            <p:spPr>
              <a:xfrm>
                <a:off x="6415398" y="1618397"/>
                <a:ext cx="1861062" cy="6641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42225" tIns="142225" rIns="142225" bIns="76200" anchor="t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Arial"/>
                  <a:buNone/>
                </a:pPr>
                <a:r>
                  <a:rPr lang="zh-TW" sz="1400" b="0" i="0" u="none" strike="noStrike" cap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新書、暢銷書、主題書(含展區繪本)</a:t>
                </a: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" name="Google Shape;159;p6"/>
              <p:cNvSpPr txBox="1"/>
              <p:nvPr/>
            </p:nvSpPr>
            <p:spPr>
              <a:xfrm>
                <a:off x="6842840" y="2328777"/>
                <a:ext cx="2049953" cy="14869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227575" tIns="227575" rIns="227575" bIns="227575" anchor="t" anchorCtr="0">
                <a:noAutofit/>
              </a:bodyPr>
              <a:lstStyle/>
              <a:p>
                <a:pPr marL="285750" marR="0" lvl="1" indent="-28575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200"/>
                  <a:buFont typeface="Arial"/>
                  <a:buChar char="•"/>
                </a:pPr>
                <a:r>
                  <a:rPr lang="zh-TW" sz="32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各5冊</a:t>
                </a:r>
                <a:endParaRPr sz="3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285750" marR="0" lvl="1" indent="-285750" algn="l" rtl="0">
                  <a:lnSpc>
                    <a:spcPct val="90000"/>
                  </a:lnSpc>
                  <a:spcBef>
                    <a:spcPts val="480"/>
                  </a:spcBef>
                  <a:spcAft>
                    <a:spcPts val="0"/>
                  </a:spcAft>
                  <a:buClr>
                    <a:schemeClr val="dk1"/>
                  </a:buClr>
                  <a:buSzPts val="3200"/>
                  <a:buFont typeface="Arial"/>
                  <a:buChar char="•"/>
                </a:pPr>
                <a:r>
                  <a:rPr lang="zh-TW" sz="32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7天</a:t>
                </a:r>
                <a:endParaRPr sz="3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60" name="Google Shape;160;p6"/>
            <p:cNvGrpSpPr/>
            <p:nvPr/>
          </p:nvGrpSpPr>
          <p:grpSpPr>
            <a:xfrm>
              <a:off x="1751276" y="4123194"/>
              <a:ext cx="2244462" cy="1969631"/>
              <a:chOff x="1751276" y="4123194"/>
              <a:chExt cx="2244462" cy="1969631"/>
            </a:xfrm>
          </p:grpSpPr>
          <p:grpSp>
            <p:nvGrpSpPr>
              <p:cNvPr id="161" name="Google Shape;161;p6"/>
              <p:cNvGrpSpPr/>
              <p:nvPr/>
            </p:nvGrpSpPr>
            <p:grpSpPr>
              <a:xfrm>
                <a:off x="1751276" y="4123194"/>
                <a:ext cx="1862137" cy="863600"/>
                <a:chOff x="2993677" y="1288169"/>
                <a:chExt cx="1861062" cy="864000"/>
              </a:xfrm>
            </p:grpSpPr>
            <p:sp>
              <p:nvSpPr>
                <p:cNvPr id="162" name="Google Shape;162;p6"/>
                <p:cNvSpPr/>
                <p:nvPr/>
              </p:nvSpPr>
              <p:spPr>
                <a:xfrm>
                  <a:off x="2993677" y="1288169"/>
                  <a:ext cx="1861062" cy="864000"/>
                </a:xfrm>
                <a:prstGeom prst="roundRect">
                  <a:avLst>
                    <a:gd name="adj" fmla="val 10000"/>
                  </a:avLst>
                </a:prstGeom>
                <a:solidFill>
                  <a:srgbClr val="003E75"/>
                </a:solidFill>
                <a:ln w="25400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3" name="Google Shape;163;p6"/>
                <p:cNvSpPr/>
                <p:nvPr/>
              </p:nvSpPr>
              <p:spPr>
                <a:xfrm>
                  <a:off x="3147051" y="1363565"/>
                  <a:ext cx="1274474" cy="527030"/>
                </a:xfrm>
                <a:prstGeom prst="rect">
                  <a:avLst/>
                </a:prstGeom>
                <a:solidFill>
                  <a:srgbClr val="003E75"/>
                </a:solidFill>
                <a:ln>
                  <a:noFill/>
                </a:ln>
              </p:spPr>
              <p:txBody>
                <a:bodyPr spcFirstLastPara="1" wrap="square" lIns="142225" tIns="142225" rIns="142225" bIns="762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000"/>
                    <a:buFont typeface="Arial"/>
                    <a:buNone/>
                  </a:pPr>
                  <a:r>
                    <a:rPr lang="zh-TW" sz="2000" b="0" i="0" u="none" strike="noStrike" cap="none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教科書</a:t>
                  </a: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64" name="Google Shape;164;p6"/>
              <p:cNvGrpSpPr/>
              <p:nvPr/>
            </p:nvGrpSpPr>
            <p:grpSpPr>
              <a:xfrm>
                <a:off x="2133600" y="4719638"/>
                <a:ext cx="1862138" cy="1373187"/>
                <a:chOff x="3374859" y="1864169"/>
                <a:chExt cx="1861062" cy="1373625"/>
              </a:xfrm>
            </p:grpSpPr>
            <p:sp>
              <p:nvSpPr>
                <p:cNvPr id="165" name="Google Shape;165;p6"/>
                <p:cNvSpPr/>
                <p:nvPr/>
              </p:nvSpPr>
              <p:spPr>
                <a:xfrm>
                  <a:off x="3374859" y="1864169"/>
                  <a:ext cx="1861062" cy="1373625"/>
                </a:xfrm>
                <a:prstGeom prst="roundRect">
                  <a:avLst>
                    <a:gd name="adj" fmla="val 10000"/>
                  </a:avLst>
                </a:prstGeom>
                <a:solidFill>
                  <a:schemeClr val="lt1">
                    <a:alpha val="89019"/>
                  </a:schemeClr>
                </a:solidFill>
                <a:ln w="25400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6" name="Google Shape;166;p6"/>
                <p:cNvSpPr/>
                <p:nvPr/>
              </p:nvSpPr>
              <p:spPr>
                <a:xfrm>
                  <a:off x="3414524" y="1903869"/>
                  <a:ext cx="1781732" cy="129422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142225" tIns="142225" rIns="142225" bIns="142225" anchor="t" anchorCtr="0">
                  <a:noAutofit/>
                </a:bodyPr>
                <a:lstStyle/>
                <a:p>
                  <a:pPr marL="228600" marR="0" lvl="1" indent="-228600" algn="l" rtl="0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3200"/>
                    <a:buFont typeface="Arial"/>
                    <a:buChar char="•"/>
                  </a:pPr>
                  <a:r>
                    <a:rPr lang="zh-TW" sz="3200" b="0" i="0" u="none" strike="noStrike" cap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2冊</a:t>
                  </a: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  <a:p>
                  <a:pPr marL="228600" marR="0" lvl="1" indent="-228600" algn="l" rtl="0">
                    <a:lnSpc>
                      <a:spcPct val="90000"/>
                    </a:lnSpc>
                    <a:spcBef>
                      <a:spcPts val="48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3200"/>
                    <a:buFont typeface="Arial"/>
                    <a:buChar char="•"/>
                  </a:pPr>
                  <a:r>
                    <a:rPr lang="zh-TW" sz="3200" b="0" i="0" u="none" strike="noStrike" cap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21天</a:t>
                  </a: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67" name="Google Shape;167;p6"/>
            <p:cNvGrpSpPr/>
            <p:nvPr/>
          </p:nvGrpSpPr>
          <p:grpSpPr>
            <a:xfrm>
              <a:off x="4066739" y="4143375"/>
              <a:ext cx="3157974" cy="1949450"/>
              <a:chOff x="4066739" y="4143375"/>
              <a:chExt cx="3157974" cy="1949450"/>
            </a:xfrm>
          </p:grpSpPr>
          <p:grpSp>
            <p:nvGrpSpPr>
              <p:cNvPr id="168" name="Google Shape;168;p6"/>
              <p:cNvGrpSpPr/>
              <p:nvPr/>
            </p:nvGrpSpPr>
            <p:grpSpPr>
              <a:xfrm>
                <a:off x="5004048" y="4143375"/>
                <a:ext cx="1860550" cy="863600"/>
                <a:chOff x="2993677" y="1288169"/>
                <a:chExt cx="1861062" cy="864000"/>
              </a:xfrm>
            </p:grpSpPr>
            <p:sp>
              <p:nvSpPr>
                <p:cNvPr id="169" name="Google Shape;169;p6"/>
                <p:cNvSpPr/>
                <p:nvPr/>
              </p:nvSpPr>
              <p:spPr>
                <a:xfrm>
                  <a:off x="2993677" y="1288169"/>
                  <a:ext cx="1861062" cy="864000"/>
                </a:xfrm>
                <a:prstGeom prst="roundRect">
                  <a:avLst>
                    <a:gd name="adj" fmla="val 10000"/>
                  </a:avLst>
                </a:prstGeom>
                <a:solidFill>
                  <a:srgbClr val="003E75"/>
                </a:solidFill>
                <a:ln w="25400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70" name="Google Shape;170;p6"/>
                <p:cNvSpPr/>
                <p:nvPr/>
              </p:nvSpPr>
              <p:spPr>
                <a:xfrm>
                  <a:off x="3122836" y="1343375"/>
                  <a:ext cx="1150334" cy="576530"/>
                </a:xfrm>
                <a:prstGeom prst="rect">
                  <a:avLst/>
                </a:prstGeom>
                <a:solidFill>
                  <a:srgbClr val="003E75"/>
                </a:solidFill>
                <a:ln>
                  <a:noFill/>
                </a:ln>
              </p:spPr>
              <p:txBody>
                <a:bodyPr spcFirstLastPara="1" wrap="square" lIns="142225" tIns="142225" rIns="142225" bIns="762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000"/>
                    <a:buFont typeface="Arial"/>
                    <a:buNone/>
                  </a:pPr>
                  <a:r>
                    <a:rPr lang="zh-TW" sz="2000" b="0" i="0" u="none" strike="noStrike" cap="none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參考書</a:t>
                  </a: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71" name="Google Shape;171;p6"/>
              <p:cNvGrpSpPr/>
              <p:nvPr/>
            </p:nvGrpSpPr>
            <p:grpSpPr>
              <a:xfrm>
                <a:off x="5364163" y="4719638"/>
                <a:ext cx="1860550" cy="1373187"/>
                <a:chOff x="3374859" y="1864169"/>
                <a:chExt cx="1861062" cy="1373625"/>
              </a:xfrm>
            </p:grpSpPr>
            <p:sp>
              <p:nvSpPr>
                <p:cNvPr id="172" name="Google Shape;172;p6"/>
                <p:cNvSpPr/>
                <p:nvPr/>
              </p:nvSpPr>
              <p:spPr>
                <a:xfrm>
                  <a:off x="3374859" y="1864169"/>
                  <a:ext cx="1861062" cy="1373625"/>
                </a:xfrm>
                <a:prstGeom prst="roundRect">
                  <a:avLst>
                    <a:gd name="adj" fmla="val 10000"/>
                  </a:avLst>
                </a:prstGeom>
                <a:solidFill>
                  <a:schemeClr val="lt1">
                    <a:alpha val="89019"/>
                  </a:schemeClr>
                </a:solidFill>
                <a:ln w="25400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73" name="Google Shape;173;p6"/>
                <p:cNvSpPr/>
                <p:nvPr/>
              </p:nvSpPr>
              <p:spPr>
                <a:xfrm>
                  <a:off x="3414557" y="1903869"/>
                  <a:ext cx="1781665" cy="129422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142225" tIns="142225" rIns="142225" bIns="142225" anchor="t" anchorCtr="0">
                  <a:noAutofit/>
                </a:bodyPr>
                <a:lstStyle/>
                <a:p>
                  <a:pPr marL="228600" marR="0" lvl="1" indent="-228600" algn="l" rtl="0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3200"/>
                    <a:buFont typeface="Arial"/>
                    <a:buChar char="•"/>
                  </a:pPr>
                  <a:r>
                    <a:rPr lang="zh-TW" sz="3200" b="0" i="0" u="none" strike="noStrike" cap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2冊</a:t>
                  </a: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  <a:p>
                  <a:pPr marL="228600" marR="0" lvl="1" indent="-228600" algn="l" rtl="0">
                    <a:lnSpc>
                      <a:spcPct val="90000"/>
                    </a:lnSpc>
                    <a:spcBef>
                      <a:spcPts val="48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3200"/>
                    <a:buFont typeface="Arial"/>
                    <a:buChar char="•"/>
                  </a:pPr>
                  <a:r>
                    <a:rPr lang="zh-TW" sz="3200" b="0" i="0" u="none" strike="noStrike" cap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3天</a:t>
                  </a: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74" name="Google Shape;174;p6"/>
              <p:cNvGrpSpPr/>
              <p:nvPr/>
            </p:nvGrpSpPr>
            <p:grpSpPr>
              <a:xfrm>
                <a:off x="4066739" y="4261877"/>
                <a:ext cx="597773" cy="463083"/>
                <a:chOff x="5138304" y="350803"/>
                <a:chExt cx="597668" cy="464475"/>
              </a:xfrm>
            </p:grpSpPr>
            <p:sp>
              <p:nvSpPr>
                <p:cNvPr id="175" name="Google Shape;175;p6"/>
                <p:cNvSpPr/>
                <p:nvPr/>
              </p:nvSpPr>
              <p:spPr>
                <a:xfrm rot="-6483">
                  <a:off x="5138740" y="351365"/>
                  <a:ext cx="596795" cy="463350"/>
                </a:xfrm>
                <a:prstGeom prst="plus">
                  <a:avLst>
                    <a:gd name="adj" fmla="val 25000"/>
                  </a:avLst>
                </a:prstGeom>
                <a:solidFill>
                  <a:srgbClr val="BEE5A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76" name="Google Shape;176;p6"/>
                <p:cNvSpPr/>
                <p:nvPr/>
              </p:nvSpPr>
              <p:spPr>
                <a:xfrm rot="-6483">
                  <a:off x="5138740" y="443717"/>
                  <a:ext cx="457120" cy="27864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600"/>
                    <a:buFont typeface="Arial"/>
                    <a:buNone/>
                  </a:pPr>
                  <a:endParaRPr sz="1600" b="0" i="0" u="none" strike="noStrike" cap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77" name="Google Shape;177;p6"/>
            <p:cNvGrpSpPr/>
            <p:nvPr/>
          </p:nvGrpSpPr>
          <p:grpSpPr>
            <a:xfrm>
              <a:off x="2579583" y="1618397"/>
              <a:ext cx="3088474" cy="2252880"/>
              <a:chOff x="2579583" y="1618397"/>
              <a:chExt cx="3088474" cy="2252880"/>
            </a:xfrm>
          </p:grpSpPr>
          <p:sp>
            <p:nvSpPr>
              <p:cNvPr id="178" name="Google Shape;178;p6"/>
              <p:cNvSpPr/>
              <p:nvPr/>
            </p:nvSpPr>
            <p:spPr>
              <a:xfrm rot="6867">
                <a:off x="2580045" y="1721803"/>
                <a:ext cx="599439" cy="463350"/>
              </a:xfrm>
              <a:prstGeom prst="plus">
                <a:avLst>
                  <a:gd name="adj" fmla="val 25000"/>
                </a:avLst>
              </a:prstGeom>
              <a:solidFill>
                <a:srgbClr val="BEE5A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79" name="Google Shape;179;p6"/>
              <p:cNvGrpSpPr/>
              <p:nvPr/>
            </p:nvGrpSpPr>
            <p:grpSpPr>
              <a:xfrm>
                <a:off x="3365244" y="1618397"/>
                <a:ext cx="2302813" cy="2252880"/>
                <a:chOff x="3365244" y="1618397"/>
                <a:chExt cx="2302813" cy="2252880"/>
              </a:xfrm>
            </p:grpSpPr>
            <p:sp>
              <p:nvSpPr>
                <p:cNvPr id="180" name="Google Shape;180;p6"/>
                <p:cNvSpPr/>
                <p:nvPr/>
              </p:nvSpPr>
              <p:spPr>
                <a:xfrm>
                  <a:off x="3365244" y="1618397"/>
                  <a:ext cx="1861062" cy="996178"/>
                </a:xfrm>
                <a:prstGeom prst="roundRect">
                  <a:avLst>
                    <a:gd name="adj" fmla="val 10000"/>
                  </a:avLst>
                </a:prstGeom>
                <a:solidFill>
                  <a:srgbClr val="003E75"/>
                </a:solidFill>
                <a:ln w="25400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1" name="Google Shape;181;p6"/>
                <p:cNvSpPr txBox="1"/>
                <p:nvPr/>
              </p:nvSpPr>
              <p:spPr>
                <a:xfrm>
                  <a:off x="3398282" y="1721204"/>
                  <a:ext cx="1861062" cy="66411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142225" tIns="142225" rIns="142225" bIns="762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zh-TW" sz="2000" b="0" i="0" u="none" strike="noStrike" cap="none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技職、寰宇區</a:t>
                  </a:r>
                  <a:endParaRPr sz="2000" b="0" i="0" u="none" strike="noStrike" cap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2" name="Google Shape;182;p6"/>
                <p:cNvSpPr/>
                <p:nvPr/>
              </p:nvSpPr>
              <p:spPr>
                <a:xfrm>
                  <a:off x="3733980" y="2291777"/>
                  <a:ext cx="1861062" cy="1579500"/>
                </a:xfrm>
                <a:prstGeom prst="roundRect">
                  <a:avLst>
                    <a:gd name="adj" fmla="val 10000"/>
                  </a:avLst>
                </a:prstGeom>
                <a:solidFill>
                  <a:schemeClr val="lt1">
                    <a:alpha val="89019"/>
                  </a:schemeClr>
                </a:solidFill>
                <a:ln w="25400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3" name="Google Shape;183;p6"/>
                <p:cNvSpPr txBox="1"/>
                <p:nvPr/>
              </p:nvSpPr>
              <p:spPr>
                <a:xfrm>
                  <a:off x="3806996" y="2374373"/>
                  <a:ext cx="1861061" cy="148697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227575" tIns="227575" rIns="227575" bIns="227575" anchor="t" anchorCtr="0">
                  <a:noAutofit/>
                </a:bodyPr>
                <a:lstStyle/>
                <a:p>
                  <a:pPr marL="285750" marR="0" lvl="1" indent="-285750" algn="l" rtl="0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3200"/>
                    <a:buFont typeface="Arial"/>
                    <a:buChar char="•"/>
                  </a:pPr>
                  <a:r>
                    <a:rPr lang="zh-TW" sz="3200" b="0" i="0" u="none" strike="noStrike" cap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各2冊</a:t>
                  </a:r>
                  <a:endParaRPr sz="32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  <a:p>
                  <a:pPr marL="285750" marR="0" lvl="1" indent="-285750" algn="l" rtl="0">
                    <a:lnSpc>
                      <a:spcPct val="90000"/>
                    </a:lnSpc>
                    <a:spcBef>
                      <a:spcPts val="48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3200"/>
                    <a:buFont typeface="Arial"/>
                    <a:buChar char="•"/>
                  </a:pPr>
                  <a:r>
                    <a:rPr lang="zh-TW" sz="3200" b="0" i="0" u="none" strike="noStrike" cap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21天</a:t>
                  </a:r>
                  <a:endParaRPr sz="3200" b="0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sp>
        <p:nvSpPr>
          <p:cNvPr id="184" name="Google Shape;184;p6"/>
          <p:cNvSpPr txBox="1"/>
          <p:nvPr/>
        </p:nvSpPr>
        <p:spPr>
          <a:xfrm>
            <a:off x="2546748" y="3615584"/>
            <a:ext cx="4164369" cy="646290"/>
          </a:xfrm>
          <a:prstGeom prst="rect">
            <a:avLst/>
          </a:prstGeom>
          <a:gradFill>
            <a:gsLst>
              <a:gs pos="0">
                <a:srgbClr val="FF0078"/>
              </a:gs>
              <a:gs pos="100000">
                <a:srgbClr val="FF70A8"/>
              </a:gs>
            </a:gsLst>
            <a:lin ang="16200000" scaled="0"/>
          </a:gradFill>
          <a:ln w="9525" cap="flat" cmpd="sng">
            <a:solidFill>
              <a:srgbClr val="E90E76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zh-TW" sz="3600" b="1" i="0" u="none" strike="noStrike" cap="non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一次借滿可借33本</a:t>
            </a: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8926" y="1094357"/>
            <a:ext cx="8831263" cy="5286971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/>
              <a:t>7</a:t>
            </a:fld>
            <a:endParaRPr/>
          </a:p>
        </p:txBody>
      </p:sp>
      <p:sp>
        <p:nvSpPr>
          <p:cNvPr id="192" name="Google Shape;192;p11"/>
          <p:cNvSpPr txBox="1">
            <a:spLocks noGrp="1"/>
          </p:cNvSpPr>
          <p:nvPr>
            <p:ph type="title"/>
          </p:nvPr>
        </p:nvSpPr>
        <p:spPr>
          <a:xfrm>
            <a:off x="916187" y="326155"/>
            <a:ext cx="7283450" cy="561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b="1">
                <a:latin typeface="Microsoft JhengHei"/>
                <a:ea typeface="Microsoft JhengHei"/>
                <a:cs typeface="Microsoft JhengHei"/>
                <a:sym typeface="Microsoft JhengHei"/>
              </a:rPr>
              <a:t>利用館藏查詢系統查詢圖書</a:t>
            </a:r>
            <a:endParaRPr/>
          </a:p>
        </p:txBody>
      </p:sp>
      <p:sp>
        <p:nvSpPr>
          <p:cNvPr id="193" name="Google Shape;193;p11"/>
          <p:cNvSpPr/>
          <p:nvPr/>
        </p:nvSpPr>
        <p:spPr>
          <a:xfrm>
            <a:off x="142281" y="2087591"/>
            <a:ext cx="4688511" cy="310061"/>
          </a:xfrm>
          <a:prstGeom prst="rect">
            <a:avLst/>
          </a:prstGeom>
          <a:noFill/>
          <a:ln w="508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11"/>
          <p:cNvSpPr/>
          <p:nvPr/>
        </p:nvSpPr>
        <p:spPr>
          <a:xfrm>
            <a:off x="142281" y="3018271"/>
            <a:ext cx="1921187" cy="1754449"/>
          </a:xfrm>
          <a:prstGeom prst="rect">
            <a:avLst/>
          </a:prstGeom>
          <a:noFill/>
          <a:ln w="508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11"/>
          <p:cNvSpPr/>
          <p:nvPr/>
        </p:nvSpPr>
        <p:spPr>
          <a:xfrm>
            <a:off x="2202787" y="2926047"/>
            <a:ext cx="3444345" cy="434888"/>
          </a:xfrm>
          <a:prstGeom prst="rect">
            <a:avLst/>
          </a:prstGeom>
          <a:noFill/>
          <a:ln w="508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65"/>
          <p:cNvSpPr txBox="1">
            <a:spLocks noGrp="1"/>
          </p:cNvSpPr>
          <p:nvPr>
            <p:ph type="title"/>
          </p:nvPr>
        </p:nvSpPr>
        <p:spPr>
          <a:xfrm>
            <a:off x="457200" y="14653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中文圖書分類法</a:t>
            </a:r>
            <a:endParaRPr dirty="0"/>
          </a:p>
        </p:txBody>
      </p:sp>
      <p:sp>
        <p:nvSpPr>
          <p:cNvPr id="201" name="Google Shape;201;p65"/>
          <p:cNvSpPr txBox="1">
            <a:spLocks noGrp="1"/>
          </p:cNvSpPr>
          <p:nvPr>
            <p:ph type="body" idx="1"/>
          </p:nvPr>
        </p:nvSpPr>
        <p:spPr>
          <a:xfrm>
            <a:off x="717648" y="1106971"/>
            <a:ext cx="3495759" cy="55532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zh-TW"/>
              <a:t>000 總類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zh-TW"/>
              <a:t>100 哲學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zh-TW"/>
              <a:t>200 宗教類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zh-TW"/>
              <a:t>300 科學類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zh-TW"/>
              <a:t>400 應用科學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zh-TW"/>
              <a:t>500 社會科學類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zh-TW"/>
              <a:t>600 史地類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zh-TW"/>
              <a:t>700 世界史地類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zh-TW"/>
              <a:t>800 語言文學類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zh-TW"/>
              <a:t>900 藝術類</a:t>
            </a:r>
            <a:endParaRPr/>
          </a:p>
          <a:p>
            <a:pPr marL="11430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/>
          </a:p>
          <a:p>
            <a:pPr marL="11430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/>
          </a:p>
        </p:txBody>
      </p:sp>
      <p:sp>
        <p:nvSpPr>
          <p:cNvPr id="202" name="Google Shape;202;p6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/>
              <a:t>8</a:t>
            </a:fld>
            <a:endParaRPr/>
          </a:p>
        </p:txBody>
      </p:sp>
      <p:sp>
        <p:nvSpPr>
          <p:cNvPr id="203" name="Google Shape;203;p65"/>
          <p:cNvSpPr txBox="1"/>
          <p:nvPr/>
        </p:nvSpPr>
        <p:spPr>
          <a:xfrm>
            <a:off x="5966749" y="1781593"/>
            <a:ext cx="3893618" cy="3345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marR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4" name="Google Shape;204;p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73855" y="1289533"/>
            <a:ext cx="3891073" cy="5188097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65">
            <a:hlinkClick r:id="rId4"/>
          </p:cNvPr>
          <p:cNvSpPr/>
          <p:nvPr/>
        </p:nvSpPr>
        <p:spPr>
          <a:xfrm>
            <a:off x="5856790" y="3500301"/>
            <a:ext cx="1145894" cy="1395790"/>
          </a:xfrm>
          <a:prstGeom prst="rect">
            <a:avLst/>
          </a:prstGeom>
          <a:noFill/>
          <a:ln w="571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6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b="1">
                <a:latin typeface="Microsoft JhengHei"/>
                <a:ea typeface="Microsoft JhengHei"/>
                <a:cs typeface="Microsoft JhengHei"/>
                <a:sym typeface="Microsoft JhengHei"/>
              </a:rPr>
              <a:t>憑學生證至1樓流通櫃檯借書</a:t>
            </a:r>
            <a:endParaRPr/>
          </a:p>
        </p:txBody>
      </p:sp>
      <p:sp>
        <p:nvSpPr>
          <p:cNvPr id="211" name="Google Shape;211;p6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/>
              <a:t>9</a:t>
            </a:fld>
            <a:endParaRPr/>
          </a:p>
        </p:txBody>
      </p:sp>
      <p:pic>
        <p:nvPicPr>
          <p:cNvPr id="212" name="Google Shape;212;p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9562" y="1324088"/>
            <a:ext cx="7684876" cy="51258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6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登入個人圖書館帳號</a:t>
            </a:r>
            <a:endParaRPr dirty="0"/>
          </a:p>
        </p:txBody>
      </p:sp>
      <p:sp>
        <p:nvSpPr>
          <p:cNvPr id="218" name="Google Shape;218;p67"/>
          <p:cNvSpPr txBox="1">
            <a:spLocks noGrp="1"/>
          </p:cNvSpPr>
          <p:nvPr>
            <p:ph type="body" idx="1"/>
          </p:nvPr>
        </p:nvSpPr>
        <p:spPr>
          <a:xfrm>
            <a:off x="500332" y="2920042"/>
            <a:ext cx="8229600" cy="789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lvl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zh-TW" sz="5400" b="1" dirty="0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查詢個人借閱狀況</a:t>
            </a:r>
            <a:endParaRPr dirty="0"/>
          </a:p>
          <a:p>
            <a:pPr marL="114300" lvl="0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 b="1" dirty="0">
              <a:solidFill>
                <a:srgbClr val="C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dirty="0"/>
          </a:p>
        </p:txBody>
      </p:sp>
      <p:sp>
        <p:nvSpPr>
          <p:cNvPr id="219" name="Google Shape;219;p6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p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2281" y="1094357"/>
            <a:ext cx="8831263" cy="5286971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6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/>
              <a:t>11</a:t>
            </a:fld>
            <a:endParaRPr/>
          </a:p>
        </p:txBody>
      </p:sp>
      <p:sp>
        <p:nvSpPr>
          <p:cNvPr id="227" name="Google Shape;227;p68"/>
          <p:cNvSpPr txBox="1">
            <a:spLocks noGrp="1"/>
          </p:cNvSpPr>
          <p:nvPr>
            <p:ph type="title"/>
          </p:nvPr>
        </p:nvSpPr>
        <p:spPr>
          <a:xfrm>
            <a:off x="916187" y="326155"/>
            <a:ext cx="7283450" cy="561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b="1">
                <a:latin typeface="Microsoft JhengHei"/>
                <a:ea typeface="Microsoft JhengHei"/>
                <a:cs typeface="Microsoft JhengHei"/>
                <a:sym typeface="Microsoft JhengHei"/>
              </a:rPr>
              <a:t>登入個人圖書館帳號</a:t>
            </a:r>
            <a:endParaRPr/>
          </a:p>
        </p:txBody>
      </p:sp>
      <p:sp>
        <p:nvSpPr>
          <p:cNvPr id="228" name="Google Shape;228;p68"/>
          <p:cNvSpPr/>
          <p:nvPr/>
        </p:nvSpPr>
        <p:spPr>
          <a:xfrm>
            <a:off x="8423811" y="1094356"/>
            <a:ext cx="549734" cy="240829"/>
          </a:xfrm>
          <a:prstGeom prst="rect">
            <a:avLst/>
          </a:prstGeom>
          <a:noFill/>
          <a:ln w="508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3741" y="1233108"/>
            <a:ext cx="7884368" cy="3978425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12"/>
          <p:cNvSpPr txBox="1">
            <a:spLocks noGrp="1"/>
          </p:cNvSpPr>
          <p:nvPr>
            <p:ph type="sldNum" idx="12"/>
          </p:nvPr>
        </p:nvSpPr>
        <p:spPr>
          <a:xfrm>
            <a:off x="6494463" y="6335713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/>
              <a:t>12</a:t>
            </a:fld>
            <a:endParaRPr/>
          </a:p>
        </p:txBody>
      </p:sp>
      <p:sp>
        <p:nvSpPr>
          <p:cNvPr id="235" name="Google Shape;235;p12"/>
          <p:cNvSpPr/>
          <p:nvPr/>
        </p:nvSpPr>
        <p:spPr>
          <a:xfrm>
            <a:off x="3607183" y="2150865"/>
            <a:ext cx="4406827" cy="763319"/>
          </a:xfrm>
          <a:prstGeom prst="rect">
            <a:avLst/>
          </a:prstGeom>
          <a:noFill/>
          <a:ln w="571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12"/>
          <p:cNvSpPr txBox="1"/>
          <p:nvPr/>
        </p:nvSpPr>
        <p:spPr>
          <a:xfrm>
            <a:off x="3707904" y="3262696"/>
            <a:ext cx="4564088" cy="523180"/>
          </a:xfrm>
          <a:prstGeom prst="rect">
            <a:avLst/>
          </a:prstGeom>
          <a:solidFill>
            <a:schemeClr val="accent2"/>
          </a:solidFill>
          <a:ln w="25400" cap="flat" cmpd="sng">
            <a:solidFill>
              <a:srgbClr val="AA0F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zh-TW" sz="2800" b="1" i="0" u="none" strike="noStrike" cap="non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帳號及密碼預設身分證字號</a:t>
            </a: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37" name="Google Shape;237;p12"/>
          <p:cNvGraphicFramePr/>
          <p:nvPr>
            <p:extLst>
              <p:ext uri="{D42A27DB-BD31-4B8C-83A1-F6EECF244321}">
                <p14:modId xmlns:p14="http://schemas.microsoft.com/office/powerpoint/2010/main" val="2251122251"/>
              </p:ext>
            </p:extLst>
          </p:nvPr>
        </p:nvGraphicFramePr>
        <p:xfrm>
          <a:off x="451475" y="4342310"/>
          <a:ext cx="7203675" cy="2273850"/>
        </p:xfrm>
        <a:graphic>
          <a:graphicData uri="http://schemas.openxmlformats.org/drawingml/2006/table">
            <a:tbl>
              <a:tblPr>
                <a:gradFill>
                  <a:gsLst>
                    <a:gs pos="0">
                      <a:srgbClr val="85E9FF"/>
                    </a:gs>
                    <a:gs pos="35000">
                      <a:srgbClr val="ABEDFF"/>
                    </a:gs>
                    <a:gs pos="100000">
                      <a:srgbClr val="DCF8FF"/>
                    </a:gs>
                  </a:gsLst>
                  <a:lin ang="16200000" scaled="0"/>
                </a:gradFill>
                <a:tableStyleId>{127518CD-C6A1-4983-AB48-B7B3171A9823}</a:tableStyleId>
              </a:tblPr>
              <a:tblGrid>
                <a:gridCol w="240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0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19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zh-TW" sz="200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查詢借閱中清單</a:t>
                      </a:r>
                      <a:endParaRPr sz="140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25" marR="91425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Microsoft JhengHei"/>
                        <a:buNone/>
                      </a:pPr>
                      <a:r>
                        <a:rPr lang="zh-TW" sz="2000" u="none" strike="noStrike" cap="none" dirty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預約圖書</a:t>
                      </a:r>
                      <a:endParaRPr sz="1400" u="none" strike="noStrike" cap="none" dirty="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25" marR="91425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zh-TW" sz="2000" u="none" strike="noStrike" cap="none" dirty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修改個人資料密碼</a:t>
                      </a:r>
                      <a:endParaRPr sz="2000" b="1" u="none" strike="noStrike" cap="none" dirty="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25" marR="91425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2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Microsoft JhengHei"/>
                        <a:buNone/>
                      </a:pPr>
                      <a:r>
                        <a:rPr lang="zh-TW" sz="200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查詢借閱歷史清單</a:t>
                      </a:r>
                      <a:endParaRPr sz="140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25" marR="91425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Microsoft JhengHei"/>
                        <a:buNone/>
                      </a:pPr>
                      <a:r>
                        <a:rPr lang="zh-TW" sz="2000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續借圖書</a:t>
                      </a:r>
                      <a:endParaRPr sz="1400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25" marR="91425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zh-TW" sz="2000" u="none" strike="noStrike" cap="none" dirty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查詢個人違規紀錄</a:t>
                      </a:r>
                      <a:endParaRPr sz="2000" b="1" u="none" strike="noStrike" cap="none" dirty="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25" marR="91425" marT="45725" marB="457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38" name="Google Shape;238;p12"/>
          <p:cNvSpPr txBox="1">
            <a:spLocks noGrp="1"/>
          </p:cNvSpPr>
          <p:nvPr>
            <p:ph type="title"/>
          </p:nvPr>
        </p:nvSpPr>
        <p:spPr>
          <a:xfrm>
            <a:off x="1626628" y="20440"/>
            <a:ext cx="5759743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b="1">
                <a:latin typeface="Microsoft JhengHei"/>
                <a:ea typeface="Microsoft JhengHei"/>
                <a:cs typeface="Microsoft JhengHei"/>
                <a:sym typeface="Microsoft JhengHei"/>
              </a:rPr>
              <a:t>登入個人圖書館帳號</a:t>
            </a:r>
            <a:endParaRPr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592F1016-FFBF-42F7-8402-C687AFC0B2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5150" y="5152692"/>
            <a:ext cx="1233683" cy="12336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2B011435-EC43-463D-ACED-F77F361485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44462" y="3214703"/>
            <a:ext cx="6343095" cy="1143000"/>
          </a:xfrm>
        </p:spPr>
        <p:txBody>
          <a:bodyPr/>
          <a:lstStyle/>
          <a:p>
            <a:pPr marL="114300" indent="0">
              <a:buNone/>
            </a:pPr>
            <a:r>
              <a:rPr lang="zh-TW" altLang="en-US" sz="5400" b="1" dirty="0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空間設備如何使用</a:t>
            </a:r>
            <a:r>
              <a:rPr lang="en-US" altLang="zh-TW" sz="5400" b="1" dirty="0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?</a:t>
            </a:r>
            <a:endParaRPr lang="zh-TW" altLang="en-US" sz="5400" dirty="0"/>
          </a:p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03DAD963-86DE-4C08-BD64-0F8F8323D6B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13</a:t>
            </a:fld>
            <a:endParaRPr lang="zh-TW" altLang="en-US"/>
          </a:p>
        </p:txBody>
      </p:sp>
      <p:sp>
        <p:nvSpPr>
          <p:cNvPr id="5" name="Google Shape;217;p67">
            <a:extLst>
              <a:ext uri="{FF2B5EF4-FFF2-40B4-BE49-F238E27FC236}">
                <a16:creationId xmlns:a16="http://schemas.microsoft.com/office/drawing/2014/main" id="{D38A0F93-C480-4315-B54C-6B6F5AEC0A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altLang="en-US" b="1" dirty="0">
                <a:latin typeface="Microsoft JhengHei"/>
                <a:ea typeface="Microsoft JhengHei"/>
                <a:sym typeface="Microsoft JhengHei"/>
              </a:rPr>
              <a:t>圖書館空間設備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404074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6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b="1">
                <a:latin typeface="Microsoft JhengHei"/>
                <a:ea typeface="Microsoft JhengHei"/>
                <a:cs typeface="Microsoft JhengHei"/>
                <a:sym typeface="Microsoft JhengHei"/>
              </a:rPr>
              <a:t>B1自修閱覽室</a:t>
            </a:r>
            <a:endParaRPr/>
          </a:p>
        </p:txBody>
      </p:sp>
      <p:sp>
        <p:nvSpPr>
          <p:cNvPr id="245" name="Google Shape;245;p6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/>
              <a:t>14</a:t>
            </a:fld>
            <a:endParaRPr/>
          </a:p>
        </p:txBody>
      </p:sp>
      <p:pic>
        <p:nvPicPr>
          <p:cNvPr id="246" name="Google Shape;246;p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6578" y="1312646"/>
            <a:ext cx="7393692" cy="4929128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69"/>
          <p:cNvSpPr txBox="1"/>
          <p:nvPr/>
        </p:nvSpPr>
        <p:spPr>
          <a:xfrm>
            <a:off x="1173357" y="5351758"/>
            <a:ext cx="2871869" cy="646290"/>
          </a:xfrm>
          <a:prstGeom prst="rect">
            <a:avLst/>
          </a:prstGeom>
          <a:solidFill>
            <a:srgbClr val="5EA226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憑學生證刷卡入內</a:t>
            </a:r>
            <a:endParaRPr sz="2400" b="1" i="0" u="none" strike="noStrike" cap="none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b="1">
                <a:latin typeface="Microsoft JhengHei"/>
                <a:ea typeface="Microsoft JhengHei"/>
                <a:cs typeface="Microsoft JhengHei"/>
                <a:sym typeface="Microsoft JhengHei"/>
              </a:rPr>
              <a:t>1樓資訊檢索區</a:t>
            </a:r>
            <a:endParaRPr/>
          </a:p>
        </p:txBody>
      </p:sp>
      <p:pic>
        <p:nvPicPr>
          <p:cNvPr id="254" name="Google Shape;254;p5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86409" y="1278490"/>
            <a:ext cx="7727168" cy="5338531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/>
              <a:t>15</a:t>
            </a:fld>
            <a:endParaRPr/>
          </a:p>
        </p:txBody>
      </p:sp>
      <p:sp>
        <p:nvSpPr>
          <p:cNvPr id="256" name="Google Shape;256;p5"/>
          <p:cNvSpPr txBox="1"/>
          <p:nvPr/>
        </p:nvSpPr>
        <p:spPr>
          <a:xfrm>
            <a:off x="3752491" y="1461501"/>
            <a:ext cx="4347713" cy="646290"/>
          </a:xfrm>
          <a:prstGeom prst="rect">
            <a:avLst/>
          </a:prstGeom>
          <a:solidFill>
            <a:srgbClr val="5EA226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以學校email帳號登入校園網路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63"/>
          <p:cNvSpPr txBox="1">
            <a:spLocks noGrp="1"/>
          </p:cNvSpPr>
          <p:nvPr>
            <p:ph type="title"/>
          </p:nvPr>
        </p:nvSpPr>
        <p:spPr>
          <a:xfrm>
            <a:off x="299883" y="6626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b="1">
                <a:latin typeface="Microsoft JhengHei"/>
                <a:ea typeface="Microsoft JhengHei"/>
                <a:cs typeface="Microsoft JhengHei"/>
                <a:sym typeface="Microsoft JhengHei"/>
              </a:rPr>
              <a:t>2樓期刊區</a:t>
            </a:r>
            <a:endParaRPr b="1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62" name="Google Shape;262;p63"/>
          <p:cNvSpPr txBox="1">
            <a:spLocks noGrp="1"/>
          </p:cNvSpPr>
          <p:nvPr>
            <p:ph type="body" idx="1"/>
          </p:nvPr>
        </p:nvSpPr>
        <p:spPr>
          <a:xfrm>
            <a:off x="2271252" y="3183194"/>
            <a:ext cx="5638800" cy="1575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/>
          </a:p>
        </p:txBody>
      </p:sp>
      <p:sp>
        <p:nvSpPr>
          <p:cNvPr id="263" name="Google Shape;263;p6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/>
              <a:t>16</a:t>
            </a:fld>
            <a:endParaRPr/>
          </a:p>
        </p:txBody>
      </p:sp>
      <p:pic>
        <p:nvPicPr>
          <p:cNvPr id="264" name="Google Shape;264;p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6521" y="1129752"/>
            <a:ext cx="6850799" cy="5147085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63"/>
          <p:cNvSpPr txBox="1"/>
          <p:nvPr/>
        </p:nvSpPr>
        <p:spPr>
          <a:xfrm>
            <a:off x="3968151" y="1441613"/>
            <a:ext cx="3683479" cy="646290"/>
          </a:xfrm>
          <a:prstGeom prst="rect">
            <a:avLst/>
          </a:prstGeom>
          <a:solidFill>
            <a:srgbClr val="5EA226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現期雜誌期刊限館內閱覽</a:t>
            </a:r>
            <a:endParaRPr sz="2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b="1">
                <a:latin typeface="Microsoft JhengHei"/>
                <a:ea typeface="Microsoft JhengHei"/>
                <a:cs typeface="Microsoft JhengHei"/>
                <a:sym typeface="Microsoft JhengHei"/>
              </a:rPr>
              <a:t>3樓多媒體資源區</a:t>
            </a:r>
            <a:endParaRPr b="1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272" name="Google Shape;272;p7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156056" y="1417638"/>
            <a:ext cx="6831888" cy="4737435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/>
              <a:t>17</a:t>
            </a:fld>
            <a:endParaRPr/>
          </a:p>
        </p:txBody>
      </p:sp>
      <p:sp>
        <p:nvSpPr>
          <p:cNvPr id="274" name="Google Shape;274;p7"/>
          <p:cNvSpPr txBox="1"/>
          <p:nvPr/>
        </p:nvSpPr>
        <p:spPr>
          <a:xfrm>
            <a:off x="1606826" y="5319889"/>
            <a:ext cx="3258472" cy="646290"/>
          </a:xfrm>
          <a:prstGeom prst="rect">
            <a:avLst/>
          </a:prstGeom>
          <a:solidFill>
            <a:srgbClr val="5EA226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zh-TW"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視聽資源限館內使用</a:t>
            </a:r>
            <a:endParaRPr sz="2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3樓多媒體資源區</a:t>
            </a:r>
            <a:endParaRPr b="1" dirty="0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281" name="Google Shape;281;p8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145219" y="1417639"/>
            <a:ext cx="6844684" cy="4938712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/>
              <a:t>18</a:t>
            </a:fld>
            <a:endParaRPr/>
          </a:p>
        </p:txBody>
      </p:sp>
      <p:sp>
        <p:nvSpPr>
          <p:cNvPr id="283" name="Google Shape;283;p8"/>
          <p:cNvSpPr txBox="1"/>
          <p:nvPr/>
        </p:nvSpPr>
        <p:spPr>
          <a:xfrm>
            <a:off x="2184850" y="1801816"/>
            <a:ext cx="5348197" cy="553957"/>
          </a:xfrm>
          <a:prstGeom prst="rect">
            <a:avLst/>
          </a:prstGeom>
          <a:solidFill>
            <a:srgbClr val="5EA226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zh-TW" sz="2000" b="1" i="0" u="none" strike="noStrike" cap="none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選取影片後憑學生證至</a:t>
            </a:r>
            <a:r>
              <a:rPr lang="zh-TW" sz="2000" b="1" i="0" u="none" strike="noStrike" cap="none" dirty="0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1樓</a:t>
            </a:r>
            <a:r>
              <a:rPr lang="zh-TW" sz="2000" b="1" i="0" u="none" strike="noStrike" cap="none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櫃台借用視聽席位</a:t>
            </a:r>
            <a:endParaRPr sz="2000" b="1" i="0" u="none" strike="noStrike" cap="none" dirty="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86" name="Google Shape;286;p8"/>
          <p:cNvSpPr txBox="1"/>
          <p:nvPr/>
        </p:nvSpPr>
        <p:spPr>
          <a:xfrm>
            <a:off x="5264020" y="2656240"/>
            <a:ext cx="2269027" cy="507791"/>
          </a:xfrm>
          <a:prstGeom prst="rect">
            <a:avLst/>
          </a:prstGeom>
          <a:solidFill>
            <a:srgbClr val="5EA226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zh-TW" sz="1800" b="1" i="0" u="none" strike="noStrike" cap="none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座位才會開啟電源        </a:t>
            </a:r>
            <a:endParaRPr sz="1800" b="1" i="0" u="none" strike="noStrike" cap="none" dirty="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9"/>
          <p:cNvSpPr txBox="1">
            <a:spLocks noGrp="1"/>
          </p:cNvSpPr>
          <p:nvPr>
            <p:ph type="title"/>
          </p:nvPr>
        </p:nvSpPr>
        <p:spPr>
          <a:xfrm>
            <a:off x="388357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altLang="zh-TW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2</a:t>
            </a:r>
            <a:r>
              <a:rPr lang="zh-TW" altLang="en-US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、</a:t>
            </a:r>
            <a:r>
              <a:rPr lang="zh-TW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3樓小團體空間借用</a:t>
            </a:r>
            <a:endParaRPr dirty="0"/>
          </a:p>
        </p:txBody>
      </p:sp>
      <p:sp>
        <p:nvSpPr>
          <p:cNvPr id="293" name="Google Shape;293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/>
              <a:t>19</a:t>
            </a:fld>
            <a:endParaRPr/>
          </a:p>
        </p:txBody>
      </p:sp>
      <p:graphicFrame>
        <p:nvGraphicFramePr>
          <p:cNvPr id="294" name="Google Shape;294;p9"/>
          <p:cNvGraphicFramePr/>
          <p:nvPr>
            <p:extLst>
              <p:ext uri="{D42A27DB-BD31-4B8C-83A1-F6EECF244321}">
                <p14:modId xmlns:p14="http://schemas.microsoft.com/office/powerpoint/2010/main" val="929482749"/>
              </p:ext>
            </p:extLst>
          </p:nvPr>
        </p:nvGraphicFramePr>
        <p:xfrm>
          <a:off x="974782" y="1143000"/>
          <a:ext cx="7056750" cy="2160225"/>
        </p:xfrm>
        <a:graphic>
          <a:graphicData uri="http://schemas.openxmlformats.org/drawingml/2006/table">
            <a:tbl>
              <a:tblPr firstRow="1" bandRow="1">
                <a:noFill/>
                <a:tableStyleId>{36FE94D2-EAA9-4EF5-B430-91609CB1ABD1}</a:tableStyleId>
              </a:tblPr>
              <a:tblGrid>
                <a:gridCol w="2352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52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2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20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b="1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空間</a:t>
                      </a:r>
                      <a:endParaRPr sz="1800" b="1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b="1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使用人數</a:t>
                      </a:r>
                      <a:endParaRPr sz="1800" b="1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b="1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使用時間</a:t>
                      </a:r>
                      <a:endParaRPr sz="1800" b="1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40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icrosoft JhengHei"/>
                        <a:buNone/>
                      </a:pPr>
                      <a:r>
                        <a:rPr lang="zh-TW" sz="1800" b="1" u="none" strike="noStrike" cap="none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小團體視聽室</a:t>
                      </a:r>
                      <a:endParaRPr sz="1800" b="1" u="none" strike="noStrike" cap="none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50" marR="91450" marT="45725" marB="45725" anchor="ctr"/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b="1" u="none" strike="noStrike" cap="none" dirty="0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5人以上</a:t>
                      </a:r>
                      <a:r>
                        <a:rPr lang="zh-TW" sz="1800" b="1" u="none" strike="noStrike" cap="none" dirty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才能借用</a:t>
                      </a:r>
                      <a:endParaRPr sz="1800" b="1" u="none" strike="noStrike" cap="none" dirty="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50" marR="91450" marT="45725" marB="45725" anchor="ctr"/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zh-TW" sz="1800" b="1" u="none" strike="noStrike" cap="none" dirty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每次以</a:t>
                      </a:r>
                      <a:r>
                        <a:rPr lang="zh-TW" sz="1800" b="1" u="none" strike="noStrike" cap="none" dirty="0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3小時</a:t>
                      </a:r>
                      <a:r>
                        <a:rPr lang="zh-TW" sz="1800" b="1" u="none" strike="noStrike" cap="none" dirty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為限</a:t>
                      </a:r>
                      <a:endParaRPr sz="1800" b="1" u="none" strike="noStrike" cap="none" dirty="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40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icrosoft JhengHei"/>
                        <a:buNone/>
                      </a:pPr>
                      <a:r>
                        <a:rPr lang="zh-TW" sz="1800" b="1" u="none" strike="noStrike" cap="none" dirty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討論室</a:t>
                      </a:r>
                      <a:endParaRPr sz="1800" b="1" u="none" strike="noStrike" cap="none" dirty="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91450" marR="91450" marT="45725" marB="45725" anchor="ctr"/>
                </a:tc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96" name="Google Shape;296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78167" y="3581206"/>
            <a:ext cx="3861769" cy="28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519706D5-329C-5FBD-D85C-C3126C9856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357" y="3568280"/>
            <a:ext cx="4178092" cy="2880000"/>
          </a:xfrm>
          <a:prstGeom prst="rect">
            <a:avLst/>
          </a:prstGeom>
        </p:spPr>
      </p:pic>
      <p:grpSp>
        <p:nvGrpSpPr>
          <p:cNvPr id="11" name="群組 10">
            <a:extLst>
              <a:ext uri="{FF2B5EF4-FFF2-40B4-BE49-F238E27FC236}">
                <a16:creationId xmlns:a16="http://schemas.microsoft.com/office/drawing/2014/main" id="{AB226063-AB26-80A9-4FB6-46868B680ABA}"/>
              </a:ext>
            </a:extLst>
          </p:cNvPr>
          <p:cNvGrpSpPr/>
          <p:nvPr/>
        </p:nvGrpSpPr>
        <p:grpSpPr>
          <a:xfrm>
            <a:off x="271700" y="3234085"/>
            <a:ext cx="8415100" cy="1268775"/>
            <a:chOff x="202857" y="693279"/>
            <a:chExt cx="8415100" cy="1268775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CBDFAFD2-075C-3366-7BE3-6450C70A938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349182" y="693279"/>
              <a:ext cx="1268775" cy="1268775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610D2851-09A0-D958-D84E-5AB5BB0696D9}"/>
                </a:ext>
              </a:extLst>
            </p:cNvPr>
            <p:cNvSpPr/>
            <p:nvPr/>
          </p:nvSpPr>
          <p:spPr>
            <a:xfrm>
              <a:off x="202857" y="984193"/>
              <a:ext cx="7331825" cy="73866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TW" altLang="en-US" sz="4200" b="1" cap="none" spc="0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</a:rPr>
                <a:t>使用圖書館自助空間預約系統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F594ACB-98EB-4A2C-804D-A57FC3E21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96580"/>
            <a:ext cx="8229600" cy="1143000"/>
          </a:xfrm>
        </p:spPr>
        <p:txBody>
          <a:bodyPr/>
          <a:lstStyle/>
          <a:p>
            <a:r>
              <a:rPr lang="zh-TW" altLang="en-US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重要訊息提醒</a:t>
            </a:r>
            <a:br>
              <a:rPr lang="zh-TW" altLang="en-US" dirty="0"/>
            </a:br>
            <a:endParaRPr lang="zh-TW" altLang="en-US" dirty="0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0BFE9B38-3BB7-4EAC-BE91-C0C0B6FD2E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727" y="1554008"/>
            <a:ext cx="8052046" cy="4525963"/>
          </a:xfrm>
        </p:spPr>
        <p:txBody>
          <a:bodyPr/>
          <a:lstStyle/>
          <a:p>
            <a:pPr marL="114300" indent="0">
              <a:buNone/>
            </a:pPr>
            <a:r>
              <a:rPr lang="zh-TW" altLang="en-US" sz="5000" b="1" dirty="0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◆畢業門檻自主學習時數</a:t>
            </a:r>
            <a:endParaRPr lang="en-US" altLang="zh-TW" sz="5000" b="1" dirty="0">
              <a:solidFill>
                <a:srgbClr val="C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114300" indent="0">
              <a:buNone/>
            </a:pPr>
            <a:endParaRPr lang="en-US" altLang="zh-TW" sz="5000" b="1" dirty="0">
              <a:solidFill>
                <a:srgbClr val="C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114300" indent="0">
              <a:buNone/>
            </a:pPr>
            <a:r>
              <a:rPr lang="zh-TW" altLang="en-US" sz="5000" b="1" dirty="0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◆使用圖書館服務的第一步</a:t>
            </a:r>
            <a:endParaRPr lang="en-US" altLang="zh-TW" sz="5000" b="1" dirty="0">
              <a:solidFill>
                <a:srgbClr val="C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114300" indent="0">
              <a:buNone/>
            </a:pPr>
            <a:endParaRPr lang="en-US" altLang="zh-TW" sz="5000" b="1" dirty="0">
              <a:solidFill>
                <a:srgbClr val="C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114300" indent="0">
              <a:buNone/>
            </a:pPr>
            <a:r>
              <a:rPr lang="zh-TW" altLang="en-US" sz="5000" b="1" dirty="0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◆免費索取二手教科書</a:t>
            </a:r>
            <a:endParaRPr lang="en-US" altLang="zh-TW" sz="5000" b="1" dirty="0">
              <a:solidFill>
                <a:srgbClr val="C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114300" indent="0">
              <a:buNone/>
            </a:pPr>
            <a:endParaRPr lang="zh-TW" altLang="en-US" sz="5400" dirty="0"/>
          </a:p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4F7F70FB-2151-4A90-98AD-8708971A495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990562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70"/>
          <p:cNvSpPr txBox="1">
            <a:spLocks noGrp="1"/>
          </p:cNvSpPr>
          <p:nvPr>
            <p:ph type="title"/>
          </p:nvPr>
        </p:nvSpPr>
        <p:spPr>
          <a:xfrm>
            <a:off x="2024148" y="399392"/>
            <a:ext cx="5095701" cy="575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b="1" dirty="0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自主學習</a:t>
            </a:r>
            <a:r>
              <a:rPr lang="zh-TW" altLang="en-US" b="1" dirty="0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畢業門檻</a:t>
            </a:r>
            <a:r>
              <a:rPr lang="zh-TW" b="1" dirty="0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                         </a:t>
            </a:r>
            <a:endParaRPr dirty="0"/>
          </a:p>
        </p:txBody>
      </p:sp>
      <p:sp>
        <p:nvSpPr>
          <p:cNvPr id="302" name="Google Shape;302;p7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/>
              <a:t>21</a:t>
            </a:fld>
            <a:endParaRPr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F104F389-A0E6-2454-1E55-24B99F2F34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8809" y="1202235"/>
            <a:ext cx="3806380" cy="5397689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550090AD-357C-C5F0-3743-9190ED8B7332}"/>
              </a:ext>
            </a:extLst>
          </p:cNvPr>
          <p:cNvSpPr/>
          <p:nvPr/>
        </p:nvSpPr>
        <p:spPr>
          <a:xfrm rot="20226013">
            <a:off x="5761547" y="1025122"/>
            <a:ext cx="256526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TW" sz="72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4</a:t>
            </a:r>
            <a:r>
              <a:rPr lang="zh-TW" altLang="en-US" sz="72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擇</a:t>
            </a:r>
            <a:r>
              <a:rPr lang="en-US" altLang="zh-TW" sz="72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</a:t>
            </a:r>
            <a:endParaRPr lang="zh-TW" altLang="en-US" sz="72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53670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E34EBEC0-79F7-46FB-85E3-77B932B274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462" y="3778539"/>
            <a:ext cx="6466780" cy="2841375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5DAB6807-6797-4A6B-8023-847C4B6D37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466" y="1424152"/>
            <a:ext cx="8119334" cy="2198987"/>
          </a:xfrm>
          <a:prstGeom prst="rect">
            <a:avLst/>
          </a:prstGeom>
        </p:spPr>
      </p:pic>
      <p:sp>
        <p:nvSpPr>
          <p:cNvPr id="301" name="Google Shape;301;p70"/>
          <p:cNvSpPr txBox="1">
            <a:spLocks noGrp="1"/>
          </p:cNvSpPr>
          <p:nvPr>
            <p:ph type="title"/>
          </p:nvPr>
        </p:nvSpPr>
        <p:spPr>
          <a:xfrm>
            <a:off x="472216" y="180786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b="1" dirty="0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自主學習時數                                </a:t>
            </a:r>
            <a:r>
              <a:rPr lang="zh-TW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電子資源教育線上課程</a:t>
            </a:r>
            <a:endParaRPr dirty="0"/>
          </a:p>
        </p:txBody>
      </p:sp>
      <p:sp>
        <p:nvSpPr>
          <p:cNvPr id="302" name="Google Shape;302;p7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/>
              <a:t>22</a:t>
            </a:fld>
            <a:endParaRPr/>
          </a:p>
        </p:txBody>
      </p:sp>
      <p:sp>
        <p:nvSpPr>
          <p:cNvPr id="305" name="Google Shape;305;p70"/>
          <p:cNvSpPr txBox="1"/>
          <p:nvPr/>
        </p:nvSpPr>
        <p:spPr>
          <a:xfrm>
            <a:off x="970471" y="3162974"/>
            <a:ext cx="7203057" cy="738623"/>
          </a:xfrm>
          <a:prstGeom prst="rect">
            <a:avLst/>
          </a:prstGeom>
          <a:gradFill>
            <a:gsLst>
              <a:gs pos="0">
                <a:srgbClr val="6684D4"/>
              </a:gs>
              <a:gs pos="100000">
                <a:srgbClr val="A3BCFF"/>
              </a:gs>
            </a:gsLst>
            <a:lin ang="16200000" scaled="0"/>
          </a:gradFill>
          <a:ln w="9525" cap="flat" cmpd="sng">
            <a:solidFill>
              <a:srgbClr val="6D85C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 b="1" i="0" u="none" strike="noStrike" cap="none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畢業門檻&gt;&gt;精進自主學習能力課程</a:t>
            </a:r>
            <a:r>
              <a:rPr lang="zh-TW" sz="2800" b="1" i="0" u="none" strike="noStrike" cap="none" dirty="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3</a:t>
            </a:r>
            <a:r>
              <a:rPr lang="zh-TW" sz="2800" b="1" i="0" u="none" strike="noStrike" cap="none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小時</a:t>
            </a:r>
            <a:endParaRPr sz="2800" b="1" i="0" u="none" strike="noStrike" cap="none" dirty="0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6FC81232-A93A-4BD9-3AF9-7FCA50B5C9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1242" y="4164993"/>
            <a:ext cx="2068469" cy="20684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5"/>
          <p:cNvSpPr txBox="1">
            <a:spLocks noGrp="1"/>
          </p:cNvSpPr>
          <p:nvPr>
            <p:ph type="title"/>
          </p:nvPr>
        </p:nvSpPr>
        <p:spPr>
          <a:xfrm>
            <a:off x="388374" y="5941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b="1" dirty="0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啟用你的圖書館帳號</a:t>
            </a:r>
            <a:endParaRPr dirty="0">
              <a:solidFill>
                <a:srgbClr val="C00000"/>
              </a:solidFill>
            </a:endParaRPr>
          </a:p>
        </p:txBody>
      </p:sp>
      <p:pic>
        <p:nvPicPr>
          <p:cNvPr id="323" name="Google Shape;323;p15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203848" y="2132856"/>
            <a:ext cx="2736304" cy="2736304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/>
              <a:t>23</a:t>
            </a:fld>
            <a:endParaRPr/>
          </a:p>
        </p:txBody>
      </p:sp>
      <p:pic>
        <p:nvPicPr>
          <p:cNvPr id="325" name="Google Shape;325;p15" descr="C:\Users\shanyu\Desktop\讀者簽署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1111" y="1148941"/>
            <a:ext cx="8165689" cy="541711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0F9D054B-6C44-48F6-A2EB-D3EDC9B126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1861" y="3983474"/>
            <a:ext cx="2301987" cy="2301987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Google Shape;311;p14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l="20119" t="5952" r="20119" b="30802"/>
          <a:stretch/>
        </p:blipFill>
        <p:spPr>
          <a:xfrm>
            <a:off x="727545" y="1353344"/>
            <a:ext cx="5824537" cy="4930775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/>
              <a:t>24</a:t>
            </a:fld>
            <a:endParaRPr/>
          </a:p>
        </p:txBody>
      </p:sp>
      <p:sp>
        <p:nvSpPr>
          <p:cNvPr id="313" name="Google Shape;313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b="1">
                <a:latin typeface="Microsoft JhengHei"/>
                <a:ea typeface="Microsoft JhengHei"/>
                <a:cs typeface="Microsoft JhengHei"/>
                <a:sym typeface="Microsoft JhengHei"/>
              </a:rPr>
              <a:t>讀者權益聲明簽署</a:t>
            </a:r>
            <a:endParaRPr/>
          </a:p>
        </p:txBody>
      </p:sp>
      <p:sp>
        <p:nvSpPr>
          <p:cNvPr id="314" name="Google Shape;314;p14">
            <a:hlinkClick r:id="rId5"/>
          </p:cNvPr>
          <p:cNvSpPr/>
          <p:nvPr/>
        </p:nvSpPr>
        <p:spPr>
          <a:xfrm>
            <a:off x="1403350" y="4868863"/>
            <a:ext cx="2808288" cy="863600"/>
          </a:xfrm>
          <a:prstGeom prst="rect">
            <a:avLst/>
          </a:prstGeom>
          <a:noFill/>
          <a:ln w="571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14"/>
          <p:cNvSpPr txBox="1"/>
          <p:nvPr/>
        </p:nvSpPr>
        <p:spPr>
          <a:xfrm>
            <a:off x="2916238" y="5876925"/>
            <a:ext cx="5184775" cy="553957"/>
          </a:xfrm>
          <a:prstGeom prst="rect">
            <a:avLst/>
          </a:prstGeom>
          <a:solidFill>
            <a:schemeClr val="accent2"/>
          </a:solidFill>
          <a:ln w="25400" cap="flat" cmpd="sng">
            <a:solidFill>
              <a:srgbClr val="AA0F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zh-TW" sz="3000" b="1" i="0" u="none" strike="noStrike" cap="non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帳號及密碼預設為身分證字號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24C5D642-F703-404A-BF95-5DA4A5ADAD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2006" y="1391197"/>
            <a:ext cx="2014869" cy="2014869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7174208-4DA7-4962-848A-40026FB4E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623" y="686912"/>
            <a:ext cx="8229600" cy="791891"/>
          </a:xfrm>
        </p:spPr>
        <p:txBody>
          <a:bodyPr/>
          <a:lstStyle/>
          <a:p>
            <a:r>
              <a:rPr lang="zh-TW" altLang="en-US" sz="4400" b="1" dirty="0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免費二手索取教科書</a:t>
            </a:r>
            <a:br>
              <a:rPr lang="en-US" altLang="zh-TW" sz="4400" b="1" dirty="0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</a:br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6E7EEF2-C54E-482C-8367-71B32913EF3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25</a:t>
            </a:fld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33A82F41-8770-4930-B5AB-084C592665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78803"/>
            <a:ext cx="9144000" cy="4803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9104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B30EF24-B751-431B-86D7-E2F3B413F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057" y="717589"/>
            <a:ext cx="5862918" cy="653089"/>
          </a:xfrm>
        </p:spPr>
        <p:txBody>
          <a:bodyPr/>
          <a:lstStyle/>
          <a:p>
            <a:r>
              <a:rPr lang="zh-TW" altLang="zh-TW" b="1" dirty="0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自主學習時數</a:t>
            </a:r>
            <a:r>
              <a:rPr lang="zh-TW" altLang="en-US" b="1" dirty="0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課程報名</a:t>
            </a:r>
            <a:endParaRPr lang="zh-TW" altLang="en-US" dirty="0">
              <a:solidFill>
                <a:srgbClr val="C00000"/>
              </a:solidFill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15055316-8E3D-404A-8AE6-D8DD583534C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26</a:t>
            </a:fld>
            <a:endParaRPr lang="zh-TW" altLang="en-US"/>
          </a:p>
        </p:txBody>
      </p:sp>
      <p:sp>
        <p:nvSpPr>
          <p:cNvPr id="7" name="標題 1">
            <a:extLst>
              <a:ext uri="{FF2B5EF4-FFF2-40B4-BE49-F238E27FC236}">
                <a16:creationId xmlns:a16="http://schemas.microsoft.com/office/drawing/2014/main" id="{786F0E46-96BA-49BC-B869-FFE16297E495}"/>
              </a:ext>
            </a:extLst>
          </p:cNvPr>
          <p:cNvSpPr txBox="1">
            <a:spLocks/>
          </p:cNvSpPr>
          <p:nvPr/>
        </p:nvSpPr>
        <p:spPr>
          <a:xfrm>
            <a:off x="71715" y="2982485"/>
            <a:ext cx="6284259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zh-TW" altLang="zh-TW" b="1" dirty="0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啟用你的圖書館帳號</a:t>
            </a:r>
            <a:endParaRPr lang="zh-TW" altLang="en-US" dirty="0">
              <a:solidFill>
                <a:srgbClr val="C00000"/>
              </a:solidFill>
            </a:endParaRP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5BE72A72-525D-4940-B635-299AFF3C46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3984" y="2857500"/>
            <a:ext cx="1392970" cy="1392970"/>
          </a:xfrm>
          <a:prstGeom prst="rect">
            <a:avLst/>
          </a:prstGeom>
        </p:spPr>
      </p:pic>
      <p:sp>
        <p:nvSpPr>
          <p:cNvPr id="10" name="標題 1">
            <a:extLst>
              <a:ext uri="{FF2B5EF4-FFF2-40B4-BE49-F238E27FC236}">
                <a16:creationId xmlns:a16="http://schemas.microsoft.com/office/drawing/2014/main" id="{7723DF00-6CA3-473B-9DFA-EA9A4C37CE66}"/>
              </a:ext>
            </a:extLst>
          </p:cNvPr>
          <p:cNvSpPr txBox="1">
            <a:spLocks/>
          </p:cNvSpPr>
          <p:nvPr/>
        </p:nvSpPr>
        <p:spPr>
          <a:xfrm>
            <a:off x="71715" y="5338450"/>
            <a:ext cx="6284259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zh-TW" altLang="en-US" b="1" dirty="0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免費索取二手教科書</a:t>
            </a:r>
            <a:endParaRPr lang="zh-TW" altLang="en-US" dirty="0">
              <a:solidFill>
                <a:srgbClr val="C00000"/>
              </a:solidFill>
            </a:endParaRP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781E79CE-6AE0-4673-9019-22341B087C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3754" y="5088250"/>
            <a:ext cx="1393200" cy="1393200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90890E95-ECDC-7925-83BE-E8CD5745D7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3754" y="224422"/>
            <a:ext cx="1393200" cy="139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9061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7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簡報</a:t>
            </a:r>
            <a:r>
              <a:rPr lang="zh-TW" altLang="en-US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圖片引用來</a:t>
            </a:r>
            <a:r>
              <a:rPr lang="zh-TW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源</a:t>
            </a:r>
            <a:endParaRPr dirty="0"/>
          </a:p>
        </p:txBody>
      </p:sp>
      <p:sp>
        <p:nvSpPr>
          <p:cNvPr id="331" name="Google Shape;331;p71"/>
          <p:cNvSpPr txBox="1">
            <a:spLocks noGrp="1"/>
          </p:cNvSpPr>
          <p:nvPr>
            <p:ph type="body" idx="1"/>
          </p:nvPr>
        </p:nvSpPr>
        <p:spPr>
          <a:xfrm>
            <a:off x="538121" y="1830388"/>
            <a:ext cx="8229600" cy="750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zh-TW" sz="1600" dirty="0"/>
              <a:t>カバー株式会社 https://cover-corp.com/</a:t>
            </a:r>
            <a:endParaRPr sz="1600" dirty="0"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zh-TW" sz="1600" dirty="0"/>
              <a:t>cartoon network https://www.cartoonnetworkasia.com/show/gumball</a:t>
            </a:r>
            <a:endParaRPr sz="1600" dirty="0"/>
          </a:p>
          <a:p>
            <a:pPr marL="11430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 dirty="0"/>
          </a:p>
        </p:txBody>
      </p:sp>
      <p:sp>
        <p:nvSpPr>
          <p:cNvPr id="332" name="Google Shape;332;p7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/>
              <a:t>27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佈景主題1">
  <a:themeElements>
    <a:clrScheme name="地鐵">
      <a:dk1>
        <a:srgbClr val="000000"/>
      </a:dk1>
      <a:lt1>
        <a:srgbClr val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</TotalTime>
  <Words>900</Words>
  <Application>Microsoft Office PowerPoint</Application>
  <PresentationFormat>如螢幕大小 (4:3)</PresentationFormat>
  <Paragraphs>197</Paragraphs>
  <Slides>27</Slides>
  <Notes>23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27</vt:i4>
      </vt:variant>
    </vt:vector>
  </HeadingPairs>
  <TitlesOfParts>
    <vt:vector size="31" baseType="lpstr">
      <vt:lpstr>Microsoft JhengHei</vt:lpstr>
      <vt:lpstr>Arial</vt:lpstr>
      <vt:lpstr>Calibri</vt:lpstr>
      <vt:lpstr>佈景主題1</vt:lpstr>
      <vt:lpstr>國立勤益科技大學圖書館</vt:lpstr>
      <vt:lpstr>圖書館在哪裡?</vt:lpstr>
      <vt:lpstr>圖書館開放時間</vt:lpstr>
      <vt:lpstr>如何入館</vt:lpstr>
      <vt:lpstr>如何借書</vt:lpstr>
      <vt:lpstr>大學部學生 借閱冊數及借期</vt:lpstr>
      <vt:lpstr>利用館藏查詢系統查詢圖書</vt:lpstr>
      <vt:lpstr>中文圖書分類法</vt:lpstr>
      <vt:lpstr>憑學生證至1樓流通櫃檯借書</vt:lpstr>
      <vt:lpstr>登入個人圖書館帳號</vt:lpstr>
      <vt:lpstr>登入個人圖書館帳號</vt:lpstr>
      <vt:lpstr>登入個人圖書館帳號</vt:lpstr>
      <vt:lpstr>圖書館空間設備</vt:lpstr>
      <vt:lpstr>B1自修閱覽室</vt:lpstr>
      <vt:lpstr>1樓資訊檢索區</vt:lpstr>
      <vt:lpstr>2樓期刊區</vt:lpstr>
      <vt:lpstr>3樓多媒體資源區</vt:lpstr>
      <vt:lpstr>3樓多媒體資源區</vt:lpstr>
      <vt:lpstr>2、3樓小團體空間借用</vt:lpstr>
      <vt:lpstr>重要訊息提醒 </vt:lpstr>
      <vt:lpstr>自主學習畢業門檻                             </vt:lpstr>
      <vt:lpstr>自主學習時數                                電子資源教育線上課程</vt:lpstr>
      <vt:lpstr>啟用你的圖書館帳號</vt:lpstr>
      <vt:lpstr>讀者權益聲明簽署</vt:lpstr>
      <vt:lpstr>免費二手索取教科書 </vt:lpstr>
      <vt:lpstr>自主學習時數課程報名</vt:lpstr>
      <vt:lpstr>簡報圖片引用來源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國立勤益科技大學圖書館</dc:title>
  <dc:creator>NCUT</dc:creator>
  <cp:lastModifiedBy>ckshih</cp:lastModifiedBy>
  <cp:revision>31</cp:revision>
  <cp:lastPrinted>2026-09-15T07:53:16Z</cp:lastPrinted>
  <dcterms:created xsi:type="dcterms:W3CDTF">2008-10-21T03:00:53Z</dcterms:created>
  <dcterms:modified xsi:type="dcterms:W3CDTF">2026-09-23T00:54:33Z</dcterms:modified>
</cp:coreProperties>
</file>